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454" r:id="rId6"/>
    <p:sldId id="455" r:id="rId7"/>
    <p:sldId id="456" r:id="rId8"/>
    <p:sldId id="459" r:id="rId9"/>
    <p:sldId id="422" r:id="rId10"/>
    <p:sldId id="470" r:id="rId11"/>
    <p:sldId id="474" r:id="rId12"/>
    <p:sldId id="438" r:id="rId13"/>
    <p:sldId id="463" r:id="rId14"/>
    <p:sldId id="436" r:id="rId15"/>
    <p:sldId id="437" r:id="rId16"/>
    <p:sldId id="464" r:id="rId17"/>
    <p:sldId id="418" r:id="rId18"/>
    <p:sldId id="442" r:id="rId19"/>
    <p:sldId id="471" r:id="rId20"/>
    <p:sldId id="410" r:id="rId21"/>
    <p:sldId id="476" r:id="rId22"/>
    <p:sldId id="432" r:id="rId23"/>
    <p:sldId id="469" r:id="rId24"/>
    <p:sldId id="477" r:id="rId25"/>
    <p:sldId id="475" r:id="rId26"/>
    <p:sldId id="462" r:id="rId27"/>
    <p:sldId id="465" r:id="rId28"/>
    <p:sldId id="478" r:id="rId29"/>
    <p:sldId id="473" r:id="rId30"/>
    <p:sldId id="46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7CCAA4-9513-C8F3-256E-0A6A2C6F6E43}" name="Yuengling, Kurt" initials="YK" userId="S::kurt.r.yuengling_des.nh.gov#ext#@wildcatsunh.onmicrosoft.com::ef203589-4c5d-41c7-b93f-ee0620da9339" providerId="AD"/>
  <p188:author id="{1C8096C3-399C-BB43-FC92-A3BEC20A4225}" name="Yuengling, Kurt" initials="KY" userId="S::Kurt.R.Yuengling@des.nh.gov::8b6acf7b-1066-40b5-94dd-58ffd9827d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7E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ABAC9-FAF5-7147-ABD7-B475C2AFFF3C}" v="87" dt="2024-07-16T18:21:13.634"/>
    <p1510:client id="{FCAEA423-E722-4FEF-9673-F6B3F7110207}" v="608" dt="2024-07-15T18:37:49.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8"/>
    <p:restoredTop sz="81860" autoAdjust="0"/>
  </p:normalViewPr>
  <p:slideViewPr>
    <p:cSldViewPr snapToGrid="0">
      <p:cViewPr varScale="1">
        <p:scale>
          <a:sx n="87" d="100"/>
          <a:sy n="87" d="100"/>
        </p:scale>
        <p:origin x="1472" y="192"/>
      </p:cViewPr>
      <p:guideLst/>
    </p:cSldViewPr>
  </p:slideViewPr>
  <p:outlineViewPr>
    <p:cViewPr>
      <p:scale>
        <a:sx n="33" d="100"/>
        <a:sy n="33" d="100"/>
      </p:scale>
      <p:origin x="0" y="-113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52E06-F37F-47B4-A4CE-6DCC66B432AE}" type="datetimeFigureOut">
              <a:rPr lang="en-US" smtClean="0"/>
              <a:t>7/16/24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9309A-E3C1-4F6F-AA72-2E25139E8D62}" type="slidenum">
              <a:rPr lang="en-US" smtClean="0"/>
              <a:t>‹#›</a:t>
            </a:fld>
            <a:endParaRPr lang="en-US"/>
          </a:p>
        </p:txBody>
      </p:sp>
    </p:spTree>
    <p:extLst>
      <p:ext uri="{BB962C8B-B14F-4D97-AF65-F5344CB8AC3E}">
        <p14:creationId xmlns:p14="http://schemas.microsoft.com/office/powerpoint/2010/main" val="513064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pa.gov/inflation-reduction-act/about-cprg-planning-grant-informa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pa.gov/inflation-reduction-act/about-cprg-planning-grant-informat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D9309A-E3C1-4F6F-AA72-2E25139E8D62}" type="slidenum">
              <a:rPr lang="en-US" smtClean="0"/>
              <a:t>1</a:t>
            </a:fld>
            <a:endParaRPr lang="en-US"/>
          </a:p>
        </p:txBody>
      </p:sp>
    </p:spTree>
    <p:extLst>
      <p:ext uri="{BB962C8B-B14F-4D97-AF65-F5344CB8AC3E}">
        <p14:creationId xmlns:p14="http://schemas.microsoft.com/office/powerpoint/2010/main" val="3291077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events went way beyond virtual presentations – breakout rooms and access to google docs allowed participants to write ideas on sticky notes and prioritize the groups brainstorm of possible measures for implementation.</a:t>
            </a:r>
          </a:p>
        </p:txBody>
      </p:sp>
      <p:sp>
        <p:nvSpPr>
          <p:cNvPr id="4" name="Slide Number Placeholder 3"/>
          <p:cNvSpPr>
            <a:spLocks noGrp="1"/>
          </p:cNvSpPr>
          <p:nvPr>
            <p:ph type="sldNum" sz="quarter" idx="5"/>
          </p:nvPr>
        </p:nvSpPr>
        <p:spPr/>
        <p:txBody>
          <a:bodyPr/>
          <a:lstStyle/>
          <a:p>
            <a:fld id="{48D9309A-E3C1-4F6F-AA72-2E25139E8D62}" type="slidenum">
              <a:rPr lang="en-US" smtClean="0"/>
              <a:t>12</a:t>
            </a:fld>
            <a:endParaRPr lang="en-US"/>
          </a:p>
        </p:txBody>
      </p:sp>
    </p:spTree>
    <p:extLst>
      <p:ext uri="{BB962C8B-B14F-4D97-AF65-F5344CB8AC3E}">
        <p14:creationId xmlns:p14="http://schemas.microsoft.com/office/powerpoint/2010/main" val="3061919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Tree>
    <p:extLst>
      <p:ext uri="{BB962C8B-B14F-4D97-AF65-F5344CB8AC3E}">
        <p14:creationId xmlns:p14="http://schemas.microsoft.com/office/powerpoint/2010/main" val="722839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3990032A-067A-4FFE-0658-05B1993115B0}"/>
            </a:ext>
          </a:extLst>
        </p:cNvPr>
        <p:cNvGrpSpPr/>
        <p:nvPr/>
      </p:nvGrpSpPr>
      <p:grpSpPr>
        <a:xfrm>
          <a:off x="0" y="0"/>
          <a:ext cx="0" cy="0"/>
          <a:chOff x="0" y="0"/>
          <a:chExt cx="0" cy="0"/>
        </a:xfrm>
      </p:grpSpPr>
      <p:sp>
        <p:nvSpPr>
          <p:cNvPr id="352" name="Google Shape;352;g29f11226806_1_286:notes">
            <a:extLst>
              <a:ext uri="{FF2B5EF4-FFF2-40B4-BE49-F238E27FC236}">
                <a16:creationId xmlns:a16="http://schemas.microsoft.com/office/drawing/2014/main" id="{7F23AE43-9D1D-1134-73A1-789BE831E6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9f11226806_1_286:notes">
            <a:extLst>
              <a:ext uri="{FF2B5EF4-FFF2-40B4-BE49-F238E27FC236}">
                <a16:creationId xmlns:a16="http://schemas.microsoft.com/office/drawing/2014/main" id="{06465D95-A364-D969-AB39-8DDE912F50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r>
              <a:rPr lang="en-US"/>
              <a:t>Based on the GOG Emissions Inventory data and what we heard at engagement events, the primary measures for the PCAP started to coalesce:</a:t>
            </a:r>
          </a:p>
          <a:p>
            <a:pPr marL="0" indent="0"/>
            <a:r>
              <a:rPr lang="en-US"/>
              <a:t>- Transportation and Residential Heating – top two sectors for emissions AND top two areas people focused on at events</a:t>
            </a:r>
          </a:p>
          <a:p>
            <a:pPr marL="0" indent="0"/>
            <a:r>
              <a:rPr lang="en-US"/>
              <a:t>- Workforce growth is crucial</a:t>
            </a:r>
          </a:p>
          <a:p>
            <a:pPr marL="0" indent="0"/>
            <a:endParaRPr lang="en-US"/>
          </a:p>
          <a:p>
            <a:pPr marL="0" indent="0"/>
            <a:r>
              <a:rPr lang="en-US"/>
              <a:t>MMTCO2e = million metric tons of carbon dioxide equivalents</a:t>
            </a:r>
          </a:p>
          <a:p>
            <a:pPr marL="0" indent="0"/>
            <a:endParaRPr lang="en-US"/>
          </a:p>
          <a:p>
            <a:pPr marL="0" indent="0"/>
            <a:r>
              <a:rPr lang="en-US"/>
              <a:t>https://www.des.nh.gov/sites/g/files/ehbemt341/files/documents/state-of-new-hampshire-priority-climate-action-plan.pdf</a:t>
            </a:r>
          </a:p>
        </p:txBody>
      </p:sp>
    </p:spTree>
    <p:extLst>
      <p:ext uri="{BB962C8B-B14F-4D97-AF65-F5344CB8AC3E}">
        <p14:creationId xmlns:p14="http://schemas.microsoft.com/office/powerpoint/2010/main" val="163165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178 pages</a:t>
            </a:r>
          </a:p>
          <a:p>
            <a:r>
              <a:rPr lang="en-US"/>
              <a:t>GO QUICK !</a:t>
            </a:r>
          </a:p>
        </p:txBody>
      </p:sp>
      <p:sp>
        <p:nvSpPr>
          <p:cNvPr id="4" name="Slide Number Placeholder 3"/>
          <p:cNvSpPr>
            <a:spLocks noGrp="1"/>
          </p:cNvSpPr>
          <p:nvPr>
            <p:ph type="sldNum" sz="quarter" idx="5"/>
          </p:nvPr>
        </p:nvSpPr>
        <p:spPr/>
        <p:txBody>
          <a:bodyPr/>
          <a:lstStyle/>
          <a:p>
            <a:fld id="{48D9309A-E3C1-4F6F-AA72-2E25139E8D62}" type="slidenum">
              <a:rPr lang="en-US" smtClean="0"/>
              <a:t>15</a:t>
            </a:fld>
            <a:endParaRPr lang="en-US"/>
          </a:p>
        </p:txBody>
      </p:sp>
    </p:spTree>
    <p:extLst>
      <p:ext uri="{BB962C8B-B14F-4D97-AF65-F5344CB8AC3E}">
        <p14:creationId xmlns:p14="http://schemas.microsoft.com/office/powerpoint/2010/main" val="3188998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a:extLst>
            <a:ext uri="{FF2B5EF4-FFF2-40B4-BE49-F238E27FC236}">
              <a16:creationId xmlns:a16="http://schemas.microsoft.com/office/drawing/2014/main" id="{64A92789-C3B3-6191-A846-A9B5A245C8A0}"/>
            </a:ext>
          </a:extLst>
        </p:cNvPr>
        <p:cNvGrpSpPr/>
        <p:nvPr/>
      </p:nvGrpSpPr>
      <p:grpSpPr>
        <a:xfrm>
          <a:off x="0" y="0"/>
          <a:ext cx="0" cy="0"/>
          <a:chOff x="0" y="0"/>
          <a:chExt cx="0" cy="0"/>
        </a:xfrm>
      </p:grpSpPr>
      <p:sp>
        <p:nvSpPr>
          <p:cNvPr id="262" name="Google Shape;262;p10:notes">
            <a:extLst>
              <a:ext uri="{FF2B5EF4-FFF2-40B4-BE49-F238E27FC236}">
                <a16:creationId xmlns:a16="http://schemas.microsoft.com/office/drawing/2014/main" id="{72BD847A-CB02-DFCF-94B6-63891106C0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0:notes">
            <a:extLst>
              <a:ext uri="{FF2B5EF4-FFF2-40B4-BE49-F238E27FC236}">
                <a16:creationId xmlns:a16="http://schemas.microsoft.com/office/drawing/2014/main" id="{B645E0B9-A8FD-CB0C-CB47-356DB6F7A5A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000" dirty="0"/>
              <a:t>As we read it, EPA planned to award fewer Implementation Grants than Planning Grants – encouraging coalitions</a:t>
            </a:r>
          </a:p>
          <a:p>
            <a:pPr marL="171450" indent="-171450">
              <a:buFontTx/>
              <a:buChar char="-"/>
            </a:pPr>
            <a:r>
              <a:rPr lang="en-US" sz="1000" dirty="0"/>
              <a:t>Traditionally, NH receives around 1% of federal expenditures (such as infrastructure spending) – Tier D for the state application seemed appropriate.</a:t>
            </a:r>
          </a:p>
          <a:p>
            <a:endParaRPr lang="en-US" sz="1000" dirty="0"/>
          </a:p>
          <a:p>
            <a:r>
              <a:rPr lang="en-US" sz="1000" dirty="0"/>
              <a:t>Who could apply?</a:t>
            </a:r>
          </a:p>
          <a:p>
            <a:pPr marL="171450" indent="-171450">
              <a:buFontTx/>
              <a:buChar char="-"/>
            </a:pPr>
            <a:r>
              <a:rPr lang="en-US" sz="1000" dirty="0"/>
              <a:t>Anyone who got a Planning Grant (126)</a:t>
            </a:r>
          </a:p>
          <a:p>
            <a:pPr marL="171450" indent="-171450">
              <a:buFontTx/>
              <a:buChar char="-"/>
            </a:pPr>
            <a:r>
              <a:rPr lang="en-US" sz="1000" dirty="0"/>
              <a:t>Any agencies/offices/departments/municipality/group established in statute</a:t>
            </a:r>
          </a:p>
          <a:p>
            <a:r>
              <a:rPr lang="en-US" sz="1000" dirty="0"/>
              <a:t>As we read it, EPA planned to award fewer Implementation Grants than Planning Grants – encouraging coalitions</a:t>
            </a:r>
          </a:p>
          <a:p>
            <a:endParaRPr lang="en-US" sz="1000" dirty="0"/>
          </a:p>
          <a:p>
            <a:r>
              <a:rPr lang="en-US" sz="1000" dirty="0">
                <a:hlinkClick r:id="rId3"/>
              </a:rPr>
              <a:t>About CPRG Planning Grant Information | US EPA</a:t>
            </a:r>
            <a:r>
              <a:rPr lang="en-US" sz="1000" dirty="0"/>
              <a:t>; https://www.epa.gov/inflation-reduction-act/about-cprg-planning-grant-information </a:t>
            </a:r>
          </a:p>
          <a:p>
            <a:pPr marL="171450" indent="-171450">
              <a:buFontTx/>
              <a:buChar char="-"/>
            </a:pPr>
            <a:endParaRPr lang="en-US" sz="1000" dirty="0"/>
          </a:p>
          <a:p>
            <a:pPr marL="0" indent="0">
              <a:buFontTx/>
              <a:buNone/>
            </a:pPr>
            <a:r>
              <a:rPr lang="en-US" sz="1000" dirty="0"/>
              <a:t>Next slides tie PCAP to these applications and discuss what implementation may look like.</a:t>
            </a:r>
          </a:p>
          <a:p>
            <a:pPr marL="0" lvl="0" indent="0" algn="just" rtl="0">
              <a:lnSpc>
                <a:spcPct val="115000"/>
              </a:lnSpc>
              <a:spcBef>
                <a:spcPts val="0"/>
              </a:spcBef>
              <a:spcAft>
                <a:spcPts val="0"/>
              </a:spcAft>
              <a:buClr>
                <a:schemeClr val="dk1"/>
              </a:buClr>
              <a:buSzPts val="1100"/>
              <a:buFont typeface="Arial"/>
              <a:buNone/>
            </a:pPr>
            <a:endParaRPr sz="1000" dirty="0"/>
          </a:p>
        </p:txBody>
      </p:sp>
    </p:spTree>
    <p:extLst>
      <p:ext uri="{BB962C8B-B14F-4D97-AF65-F5344CB8AC3E}">
        <p14:creationId xmlns:p14="http://schemas.microsoft.com/office/powerpoint/2010/main" val="649064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a:extLst>
            <a:ext uri="{FF2B5EF4-FFF2-40B4-BE49-F238E27FC236}">
              <a16:creationId xmlns:a16="http://schemas.microsoft.com/office/drawing/2014/main" id="{64A92789-C3B3-6191-A846-A9B5A245C8A0}"/>
            </a:ext>
          </a:extLst>
        </p:cNvPr>
        <p:cNvGrpSpPr/>
        <p:nvPr/>
      </p:nvGrpSpPr>
      <p:grpSpPr>
        <a:xfrm>
          <a:off x="0" y="0"/>
          <a:ext cx="0" cy="0"/>
          <a:chOff x="0" y="0"/>
          <a:chExt cx="0" cy="0"/>
        </a:xfrm>
      </p:grpSpPr>
      <p:sp>
        <p:nvSpPr>
          <p:cNvPr id="262" name="Google Shape;262;p10:notes">
            <a:extLst>
              <a:ext uri="{FF2B5EF4-FFF2-40B4-BE49-F238E27FC236}">
                <a16:creationId xmlns:a16="http://schemas.microsoft.com/office/drawing/2014/main" id="{72BD847A-CB02-DFCF-94B6-63891106C0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0:notes">
            <a:extLst>
              <a:ext uri="{FF2B5EF4-FFF2-40B4-BE49-F238E27FC236}">
                <a16:creationId xmlns:a16="http://schemas.microsoft.com/office/drawing/2014/main" id="{B645E0B9-A8FD-CB0C-CB47-356DB6F7A5A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000" dirty="0"/>
              <a:t>As we read it, EPA planned to award fewer Implementation Grants than Planning Grants – encouraging coalitions</a:t>
            </a:r>
          </a:p>
          <a:p>
            <a:pPr marL="171450" indent="-171450">
              <a:buFontTx/>
              <a:buChar char="-"/>
            </a:pPr>
            <a:r>
              <a:rPr lang="en-US" sz="1000" dirty="0"/>
              <a:t>Traditionally, NH receives around 1% of federal expenditures (such as infrastructure spending) – Tier D for the state application seemed appropriate.</a:t>
            </a:r>
          </a:p>
          <a:p>
            <a:endParaRPr lang="en-US" sz="1000" dirty="0"/>
          </a:p>
          <a:p>
            <a:r>
              <a:rPr lang="en-US" sz="1000" dirty="0"/>
              <a:t>Who could apply?</a:t>
            </a:r>
          </a:p>
          <a:p>
            <a:pPr marL="171450" indent="-171450">
              <a:buFontTx/>
              <a:buChar char="-"/>
            </a:pPr>
            <a:r>
              <a:rPr lang="en-US" sz="1000" dirty="0"/>
              <a:t>Anyone who got a Planning Grant (126)</a:t>
            </a:r>
          </a:p>
          <a:p>
            <a:pPr marL="171450" indent="-171450">
              <a:buFontTx/>
              <a:buChar char="-"/>
            </a:pPr>
            <a:r>
              <a:rPr lang="en-US" sz="1000" dirty="0"/>
              <a:t>Any agencies/offices/departments/municipality/group established in statute</a:t>
            </a:r>
          </a:p>
          <a:p>
            <a:r>
              <a:rPr lang="en-US" sz="1000" dirty="0"/>
              <a:t>As we read it, EPA planned to award fewer Implementation Grants than Planning Grants – encouraging coalitions</a:t>
            </a:r>
          </a:p>
          <a:p>
            <a:endParaRPr lang="en-US" sz="1000" dirty="0"/>
          </a:p>
          <a:p>
            <a:r>
              <a:rPr lang="en-US" sz="1000" dirty="0">
                <a:hlinkClick r:id="rId3"/>
              </a:rPr>
              <a:t>About CPRG Planning Grant Information | US EPA</a:t>
            </a:r>
            <a:r>
              <a:rPr lang="en-US" sz="1000" dirty="0"/>
              <a:t>; https://www.epa.gov/inflation-reduction-act/about-cprg-planning-grant-information </a:t>
            </a:r>
          </a:p>
          <a:p>
            <a:pPr marL="171450" indent="-171450">
              <a:buFontTx/>
              <a:buChar char="-"/>
            </a:pPr>
            <a:endParaRPr lang="en-US" sz="1000" dirty="0"/>
          </a:p>
          <a:p>
            <a:pPr marL="0" indent="0">
              <a:buFontTx/>
              <a:buNone/>
            </a:pPr>
            <a:r>
              <a:rPr lang="en-US" sz="1000" dirty="0"/>
              <a:t>Next slides tie PCAP to these applications and discuss what implementation may look like.</a:t>
            </a:r>
          </a:p>
          <a:p>
            <a:pPr marL="0" lvl="0" indent="0" algn="just" rtl="0">
              <a:lnSpc>
                <a:spcPct val="115000"/>
              </a:lnSpc>
              <a:spcBef>
                <a:spcPts val="0"/>
              </a:spcBef>
              <a:spcAft>
                <a:spcPts val="0"/>
              </a:spcAft>
              <a:buClr>
                <a:schemeClr val="dk1"/>
              </a:buClr>
              <a:buSzPts val="1100"/>
              <a:buFont typeface="Arial"/>
              <a:buNone/>
            </a:pPr>
            <a:endParaRPr sz="1000" dirty="0"/>
          </a:p>
        </p:txBody>
      </p:sp>
    </p:spTree>
    <p:extLst>
      <p:ext uri="{BB962C8B-B14F-4D97-AF65-F5344CB8AC3E}">
        <p14:creationId xmlns:p14="http://schemas.microsoft.com/office/powerpoint/2010/main" val="1486865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5271E-23F2-12D8-C19F-9DFE131D6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A6225-EA7A-3C5F-3CA5-C7175D0FD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6E651-39B4-6A17-0FDE-B067F18CDCC2}"/>
              </a:ext>
            </a:extLst>
          </p:cNvPr>
          <p:cNvSpPr>
            <a:spLocks noGrp="1"/>
          </p:cNvSpPr>
          <p:nvPr>
            <p:ph type="body" idx="1"/>
          </p:nvPr>
        </p:nvSpPr>
        <p:spPr/>
        <p:txBody>
          <a:bodyPr/>
          <a:lstStyle/>
          <a:p>
            <a:r>
              <a:rPr lang="en-US"/>
              <a:t>Two grants:</a:t>
            </a:r>
          </a:p>
          <a:p>
            <a:r>
              <a:rPr lang="en-US"/>
              <a:t> – two timelines with different milestones, lengths, and deliverables</a:t>
            </a:r>
          </a:p>
          <a:p>
            <a:r>
              <a:rPr lang="en-US"/>
              <a:t> – one team working on both.</a:t>
            </a:r>
          </a:p>
          <a:p>
            <a:r>
              <a:rPr lang="en-US"/>
              <a:t>- Engagement events will likely be updates, past work (PCAP/I.G.), engagement w.r.t CCAP and Implementation Mechanisms</a:t>
            </a:r>
          </a:p>
          <a:p>
            <a:endParaRPr lang="en-US">
              <a:cs typeface="Calibri" panose="020F0502020204030204"/>
            </a:endParaRPr>
          </a:p>
          <a:p>
            <a:endParaRPr lang="en-US">
              <a:cs typeface="Calibri" panose="020F0502020204030204"/>
            </a:endParaRPr>
          </a:p>
        </p:txBody>
      </p:sp>
      <p:sp>
        <p:nvSpPr>
          <p:cNvPr id="4" name="Slide Number Placeholder 3">
            <a:extLst>
              <a:ext uri="{FF2B5EF4-FFF2-40B4-BE49-F238E27FC236}">
                <a16:creationId xmlns:a16="http://schemas.microsoft.com/office/drawing/2014/main" id="{D1CC9A4C-48E0-7914-F194-B17246F2B098}"/>
              </a:ext>
            </a:extLst>
          </p:cNvPr>
          <p:cNvSpPr>
            <a:spLocks noGrp="1"/>
          </p:cNvSpPr>
          <p:nvPr>
            <p:ph type="sldNum" sz="quarter" idx="5"/>
          </p:nvPr>
        </p:nvSpPr>
        <p:spPr/>
        <p:txBody>
          <a:bodyPr/>
          <a:lstStyle/>
          <a:p>
            <a:fld id="{48D9309A-E3C1-4F6F-AA72-2E25139E8D62}" type="slidenum">
              <a:rPr lang="en-US" smtClean="0"/>
              <a:t>19</a:t>
            </a:fld>
            <a:endParaRPr lang="en-US"/>
          </a:p>
        </p:txBody>
      </p:sp>
    </p:spTree>
    <p:extLst>
      <p:ext uri="{BB962C8B-B14F-4D97-AF65-F5344CB8AC3E}">
        <p14:creationId xmlns:p14="http://schemas.microsoft.com/office/powerpoint/2010/main" val="1795225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BD3FF-C4F9-F355-03BC-640B02B2C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AE679-9C39-3457-3991-CFDA14E194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5E3AF1-37F5-4515-F60B-AEDF314A65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can be used to discuss the requirements for the CCAP and how it builds on the PCAP.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 Engagement with the public and stakeholders will be needed – targeted based on the components of the CCAP.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NEXT – more about federal screening tools</a:t>
            </a:r>
          </a:p>
        </p:txBody>
      </p:sp>
      <p:sp>
        <p:nvSpPr>
          <p:cNvPr id="4" name="Slide Number Placeholder 3">
            <a:extLst>
              <a:ext uri="{FF2B5EF4-FFF2-40B4-BE49-F238E27FC236}">
                <a16:creationId xmlns:a16="http://schemas.microsoft.com/office/drawing/2014/main" id="{D5B111E4-7BBB-742F-84B7-897DD165AF3B}"/>
              </a:ext>
            </a:extLst>
          </p:cNvPr>
          <p:cNvSpPr>
            <a:spLocks noGrp="1"/>
          </p:cNvSpPr>
          <p:nvPr>
            <p:ph type="sldNum" sz="quarter" idx="5"/>
          </p:nvPr>
        </p:nvSpPr>
        <p:spPr/>
        <p:txBody>
          <a:bodyPr/>
          <a:lstStyle/>
          <a:p>
            <a:fld id="{48D9309A-E3C1-4F6F-AA72-2E25139E8D62}" type="slidenum">
              <a:rPr lang="en-US" smtClean="0"/>
              <a:t>20</a:t>
            </a:fld>
            <a:endParaRPr lang="en-US"/>
          </a:p>
        </p:txBody>
      </p:sp>
    </p:spTree>
    <p:extLst>
      <p:ext uri="{BB962C8B-B14F-4D97-AF65-F5344CB8AC3E}">
        <p14:creationId xmlns:p14="http://schemas.microsoft.com/office/powerpoint/2010/main" val="4009475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Tree>
    <p:extLst>
      <p:ext uri="{BB962C8B-B14F-4D97-AF65-F5344CB8AC3E}">
        <p14:creationId xmlns:p14="http://schemas.microsoft.com/office/powerpoint/2010/main" val="3115400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Tree>
    <p:extLst>
      <p:ext uri="{BB962C8B-B14F-4D97-AF65-F5344CB8AC3E}">
        <p14:creationId xmlns:p14="http://schemas.microsoft.com/office/powerpoint/2010/main" val="23946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Tree>
    <p:extLst>
      <p:ext uri="{BB962C8B-B14F-4D97-AF65-F5344CB8AC3E}">
        <p14:creationId xmlns:p14="http://schemas.microsoft.com/office/powerpoint/2010/main" val="325505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ad026332db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2ad026332d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orbel"/>
              <a:buNone/>
            </a:pPr>
            <a:endParaRPr/>
          </a:p>
        </p:txBody>
      </p:sp>
    </p:spTree>
    <p:extLst>
      <p:ext uri="{BB962C8B-B14F-4D97-AF65-F5344CB8AC3E}">
        <p14:creationId xmlns:p14="http://schemas.microsoft.com/office/powerpoint/2010/main" val="391411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B8109-73EF-4281-15E5-7FC3C1649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63F8B-28BF-8F81-EBD0-894B7930C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5CE9D-88E1-DF09-0360-DD5D37F546B7}"/>
              </a:ext>
            </a:extLst>
          </p:cNvPr>
          <p:cNvSpPr>
            <a:spLocks noGrp="1"/>
          </p:cNvSpPr>
          <p:nvPr>
            <p:ph type="body" idx="1"/>
          </p:nvPr>
        </p:nvSpPr>
        <p:spPr/>
        <p:txBody>
          <a:bodyPr/>
          <a:lstStyle/>
          <a:p>
            <a:r>
              <a:rPr lang="en-US"/>
              <a:t>Two grants:</a:t>
            </a:r>
          </a:p>
          <a:p>
            <a:r>
              <a:rPr lang="en-US"/>
              <a:t> – two timelines with different milestones, lengths, and deliverables</a:t>
            </a:r>
          </a:p>
          <a:p>
            <a:r>
              <a:rPr lang="en-US"/>
              <a:t> – one team working on both.</a:t>
            </a:r>
          </a:p>
        </p:txBody>
      </p:sp>
      <p:sp>
        <p:nvSpPr>
          <p:cNvPr id="4" name="Slide Number Placeholder 3">
            <a:extLst>
              <a:ext uri="{FF2B5EF4-FFF2-40B4-BE49-F238E27FC236}">
                <a16:creationId xmlns:a16="http://schemas.microsoft.com/office/drawing/2014/main" id="{BEC4BF98-E60D-31A8-2E6E-425456DA58F4}"/>
              </a:ext>
            </a:extLst>
          </p:cNvPr>
          <p:cNvSpPr>
            <a:spLocks noGrp="1"/>
          </p:cNvSpPr>
          <p:nvPr>
            <p:ph type="sldNum" sz="quarter" idx="5"/>
          </p:nvPr>
        </p:nvSpPr>
        <p:spPr/>
        <p:txBody>
          <a:bodyPr/>
          <a:lstStyle/>
          <a:p>
            <a:fld id="{48D9309A-E3C1-4F6F-AA72-2E25139E8D62}" type="slidenum">
              <a:rPr lang="en-US" smtClean="0"/>
              <a:t>6</a:t>
            </a:fld>
            <a:endParaRPr lang="en-US"/>
          </a:p>
        </p:txBody>
      </p:sp>
    </p:spTree>
    <p:extLst>
      <p:ext uri="{BB962C8B-B14F-4D97-AF65-F5344CB8AC3E}">
        <p14:creationId xmlns:p14="http://schemas.microsoft.com/office/powerpoint/2010/main" val="120166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all of the goals and requirements under the programs, and the short timeline, we focused PCAP input with the lens of applying for Implementation Grant.  Next round of Engagement will be the place for CCAP measures and ideas.</a:t>
            </a:r>
          </a:p>
        </p:txBody>
      </p:sp>
      <p:sp>
        <p:nvSpPr>
          <p:cNvPr id="4" name="Slide Number Placeholder 3"/>
          <p:cNvSpPr>
            <a:spLocks noGrp="1"/>
          </p:cNvSpPr>
          <p:nvPr>
            <p:ph type="sldNum" sz="quarter" idx="5"/>
          </p:nvPr>
        </p:nvSpPr>
        <p:spPr/>
        <p:txBody>
          <a:bodyPr/>
          <a:lstStyle/>
          <a:p>
            <a:fld id="{48D9309A-E3C1-4F6F-AA72-2E25139E8D62}" type="slidenum">
              <a:rPr lang="en-US" smtClean="0"/>
              <a:t>9</a:t>
            </a:fld>
            <a:endParaRPr lang="en-US"/>
          </a:p>
        </p:txBody>
      </p:sp>
    </p:spTree>
    <p:extLst>
      <p:ext uri="{BB962C8B-B14F-4D97-AF65-F5344CB8AC3E}">
        <p14:creationId xmlns:p14="http://schemas.microsoft.com/office/powerpoint/2010/main" val="1320448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Referring back to the previous slides (goals/objectives/requirements), Engagement Efforts were a multipronged approach:</a:t>
            </a:r>
          </a:p>
          <a:p>
            <a:r>
              <a:rPr lang="en-US"/>
              <a:t>- reaching out to groups already working on Climate and LIDAC Issues</a:t>
            </a:r>
          </a:p>
          <a:p>
            <a:r>
              <a:rPr lang="en-US"/>
              <a:t>- reaching out to the public to help identify and prioritize GHG reduction measures, potential implementation partners, and potential barriers </a:t>
            </a:r>
          </a:p>
          <a:p>
            <a:r>
              <a:rPr lang="en-US"/>
              <a:t>- other state agencies with existing programs that may result in reduced GHG emissions</a:t>
            </a:r>
          </a:p>
          <a:p>
            <a:r>
              <a:rPr lang="en-US"/>
              <a:t>- inviting input via in person events, virtual events, and email.</a:t>
            </a:r>
          </a:p>
          <a:p>
            <a:r>
              <a:rPr lang="en-US"/>
              <a:t>- targeting LIDAC communities and attempting to engage state-wide</a:t>
            </a:r>
          </a:p>
        </p:txBody>
      </p:sp>
      <p:sp>
        <p:nvSpPr>
          <p:cNvPr id="4" name="Slide Number Placeholder 3"/>
          <p:cNvSpPr>
            <a:spLocks noGrp="1"/>
          </p:cNvSpPr>
          <p:nvPr>
            <p:ph type="sldNum" sz="quarter" idx="5"/>
          </p:nvPr>
        </p:nvSpPr>
        <p:spPr/>
        <p:txBody>
          <a:bodyPr/>
          <a:lstStyle/>
          <a:p>
            <a:fld id="{48D9309A-E3C1-4F6F-AA72-2E25139E8D62}" type="slidenum">
              <a:rPr lang="en-US" smtClean="0"/>
              <a:t>10</a:t>
            </a:fld>
            <a:endParaRPr lang="en-US"/>
          </a:p>
        </p:txBody>
      </p:sp>
    </p:spTree>
    <p:extLst>
      <p:ext uri="{BB962C8B-B14F-4D97-AF65-F5344CB8AC3E}">
        <p14:creationId xmlns:p14="http://schemas.microsoft.com/office/powerpoint/2010/main" val="398980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Shows the range of venues:  City Halls, Schools, Science Centers, Non-Profits, RPC’s</a:t>
            </a:r>
          </a:p>
          <a:p>
            <a:r>
              <a:rPr lang="en-US"/>
              <a:t>Various methods for collecting input and facilitating collaboration and discussions</a:t>
            </a:r>
            <a:endParaRPr lang="en-US">
              <a:cs typeface="Calibri"/>
            </a:endParaRPr>
          </a:p>
          <a:p>
            <a:r>
              <a:rPr lang="en-US"/>
              <a:t>As part of our first round of Engagement Efforts we asked stakeholders and the public to:</a:t>
            </a:r>
          </a:p>
          <a:p>
            <a:pPr marL="461645" indent="-285750">
              <a:lnSpc>
                <a:spcPct val="114999"/>
              </a:lnSpc>
              <a:buFont typeface="Arial"/>
              <a:buChar char="•"/>
            </a:pPr>
            <a:r>
              <a:rPr lang="en-US"/>
              <a:t>focus on emission reduction </a:t>
            </a:r>
            <a:r>
              <a:rPr lang="en-US" b="1" i="1"/>
              <a:t>projects, not policies</a:t>
            </a:r>
            <a:r>
              <a:rPr lang="en-US"/>
              <a:t>, </a:t>
            </a:r>
            <a:endParaRPr lang="en-US">
              <a:cs typeface="Calibri"/>
            </a:endParaRPr>
          </a:p>
          <a:p>
            <a:pPr marL="461645" indent="-285750">
              <a:lnSpc>
                <a:spcPct val="114999"/>
              </a:lnSpc>
              <a:buFont typeface="Arial"/>
              <a:buChar char="•"/>
            </a:pPr>
            <a:r>
              <a:rPr lang="en-US"/>
              <a:t>help identify </a:t>
            </a:r>
            <a:r>
              <a:rPr lang="en-US" b="1" i="1"/>
              <a:t>near-term, high-priority, implement ready </a:t>
            </a:r>
            <a:r>
              <a:rPr lang="en-US"/>
              <a:t>projects, including:</a:t>
            </a:r>
            <a:endParaRPr lang="en-US">
              <a:cs typeface="Calibri"/>
            </a:endParaRPr>
          </a:p>
          <a:p>
            <a:pPr marL="1028700" lvl="1" indent="-342900">
              <a:lnSpc>
                <a:spcPct val="114999"/>
              </a:lnSpc>
              <a:buFont typeface="Arial"/>
              <a:buChar char="•"/>
            </a:pPr>
            <a:r>
              <a:rPr lang="en-US"/>
              <a:t>potential barriers to implementation of measures that could be addressed with these funds.</a:t>
            </a:r>
            <a:endParaRPr lang="en-US">
              <a:cs typeface="Calibri"/>
            </a:endParaRPr>
          </a:p>
          <a:p>
            <a:pPr marL="1028700" lvl="1" indent="-342900">
              <a:lnSpc>
                <a:spcPct val="114999"/>
              </a:lnSpc>
              <a:buFont typeface="Arial"/>
              <a:buChar char="•"/>
            </a:pPr>
            <a:r>
              <a:rPr lang="en-US"/>
              <a:t>potential partners for implementation of measures and distribution of funds.</a:t>
            </a:r>
            <a:endParaRPr lang="en-US">
              <a:cs typeface="Calibri"/>
            </a:endParaRPr>
          </a:p>
          <a:p>
            <a:pPr marL="1028700" lvl="1" indent="-342900">
              <a:lnSpc>
                <a:spcPct val="114999"/>
              </a:lnSpc>
              <a:buFont typeface="Arial"/>
              <a:buChar char="•"/>
            </a:pPr>
            <a:r>
              <a:rPr lang="en-US"/>
              <a:t>existing funding programs which result in GHG emission reductions.</a:t>
            </a:r>
            <a:endParaRPr lang="en-US">
              <a:cs typeface="Calibri"/>
            </a:endParaRPr>
          </a:p>
        </p:txBody>
      </p:sp>
      <p:sp>
        <p:nvSpPr>
          <p:cNvPr id="4" name="Slide Number Placeholder 3"/>
          <p:cNvSpPr>
            <a:spLocks noGrp="1"/>
          </p:cNvSpPr>
          <p:nvPr>
            <p:ph type="sldNum" sz="quarter" idx="5"/>
          </p:nvPr>
        </p:nvSpPr>
        <p:spPr/>
        <p:txBody>
          <a:bodyPr/>
          <a:lstStyle/>
          <a:p>
            <a:fld id="{48D9309A-E3C1-4F6F-AA72-2E25139E8D62}" type="slidenum">
              <a:rPr lang="en-US" smtClean="0"/>
              <a:t>11</a:t>
            </a:fld>
            <a:endParaRPr lang="en-US"/>
          </a:p>
        </p:txBody>
      </p:sp>
    </p:spTree>
    <p:extLst>
      <p:ext uri="{BB962C8B-B14F-4D97-AF65-F5344CB8AC3E}">
        <p14:creationId xmlns:p14="http://schemas.microsoft.com/office/powerpoint/2010/main" val="2543049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Picture 9" descr="Closeup of plant shoot"/>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39128" y="2057400"/>
            <a:ext cx="2060767" cy="3886200"/>
          </a:xfrm>
          <a:prstGeom prst="rect">
            <a:avLst/>
          </a:prstGeom>
        </p:spPr>
      </p:pic>
      <p:pic>
        <p:nvPicPr>
          <p:cNvPr id="5" name="Picture 4">
            <a:extLst>
              <a:ext uri="{FF2B5EF4-FFF2-40B4-BE49-F238E27FC236}">
                <a16:creationId xmlns:a16="http://schemas.microsoft.com/office/drawing/2014/main" id="{87EE4E76-D9EB-17C5-6EC9-AA05D53E5079}"/>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09304" y="2044536"/>
            <a:ext cx="3282696" cy="3895994"/>
          </a:xfrm>
          <a:prstGeom prst="rect">
            <a:avLst/>
          </a:prstGeom>
        </p:spPr>
      </p:pic>
      <p:pic>
        <p:nvPicPr>
          <p:cNvPr id="7" name="Picture 6">
            <a:extLst>
              <a:ext uri="{FF2B5EF4-FFF2-40B4-BE49-F238E27FC236}">
                <a16:creationId xmlns:a16="http://schemas.microsoft.com/office/drawing/2014/main" id="{102DAB25-3665-9191-2B3C-6405A7C999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38809" y="2044536"/>
            <a:ext cx="2061086" cy="3895994"/>
          </a:xfrm>
          <a:prstGeom prst="rect">
            <a:avLst/>
          </a:prstGeom>
        </p:spPr>
      </p:pic>
      <p:pic>
        <p:nvPicPr>
          <p:cNvPr id="12" name="Picture 11">
            <a:extLst>
              <a:ext uri="{FF2B5EF4-FFF2-40B4-BE49-F238E27FC236}">
                <a16:creationId xmlns:a16="http://schemas.microsoft.com/office/drawing/2014/main" id="{2DAD0353-202C-3B18-821E-AE44B01B3D7B}"/>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38809" y="2043345"/>
            <a:ext cx="2060767" cy="3897185"/>
          </a:xfrm>
          <a:prstGeom prst="rect">
            <a:avLst/>
          </a:prstGeom>
        </p:spPr>
      </p:pic>
      <p:pic>
        <p:nvPicPr>
          <p:cNvPr id="14" name="Picture 13">
            <a:extLst>
              <a:ext uri="{FF2B5EF4-FFF2-40B4-BE49-F238E27FC236}">
                <a16:creationId xmlns:a16="http://schemas.microsoft.com/office/drawing/2014/main" id="{98441D92-B1D7-E866-7C3C-4A2F92A8FD65}"/>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 y="2037758"/>
            <a:ext cx="1490473" cy="3902772"/>
          </a:xfrm>
          <a:prstGeom prst="rect">
            <a:avLst/>
          </a:prstGeom>
        </p:spPr>
      </p:pic>
      <p:pic>
        <p:nvPicPr>
          <p:cNvPr id="19" name="Picture 18" descr="Text, logo, company name&#10;&#10;Description automatically generated">
            <a:extLst>
              <a:ext uri="{FF2B5EF4-FFF2-40B4-BE49-F238E27FC236}">
                <a16:creationId xmlns:a16="http://schemas.microsoft.com/office/drawing/2014/main" id="{5E055F8F-2F3C-4A33-6860-91E070C483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51777" y="192027"/>
            <a:ext cx="3603104" cy="1845731"/>
          </a:xfrm>
          <a:prstGeom prst="rect">
            <a:avLst/>
          </a:prstGeom>
        </p:spPr>
      </p:pic>
    </p:spTree>
    <p:extLst>
      <p:ext uri="{BB962C8B-B14F-4D97-AF65-F5344CB8AC3E}">
        <p14:creationId xmlns:p14="http://schemas.microsoft.com/office/powerpoint/2010/main" val="147093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676A502D-EFBD-4DB3-969B-60122A9FEA78}" type="slidenum">
              <a:rPr lang="en-US" smtClean="0"/>
              <a:t>‹#›</a:t>
            </a:fld>
            <a:endParaRPr lang="en-US"/>
          </a:p>
        </p:txBody>
      </p:sp>
      <p:sp>
        <p:nvSpPr>
          <p:cNvPr id="4" name="Date Placeholder 3"/>
          <p:cNvSpPr>
            <a:spLocks noGrp="1"/>
          </p:cNvSpPr>
          <p:nvPr>
            <p:ph type="dt" sz="half" idx="10"/>
          </p:nvPr>
        </p:nvSpPr>
        <p:spPr/>
        <p:txBody>
          <a:bodyPr/>
          <a:lstStyle/>
          <a:p>
            <a:fld id="{1B56FFB8-67D0-49AC-A2E2-A990E2A7C2DF}" type="datetimeFigureOut">
              <a:rPr lang="en-US" smtClean="0"/>
              <a:t>7/16/24</a:t>
            </a:fld>
            <a:endParaRPr lang="en-US"/>
          </a:p>
        </p:txBody>
      </p:sp>
    </p:spTree>
    <p:extLst>
      <p:ext uri="{BB962C8B-B14F-4D97-AF65-F5344CB8AC3E}">
        <p14:creationId xmlns:p14="http://schemas.microsoft.com/office/powerpoint/2010/main" val="2331950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676A502D-EFBD-4DB3-969B-60122A9FEA78}" type="slidenum">
              <a:rPr lang="en-US" smtClean="0"/>
              <a:t>‹#›</a:t>
            </a:fld>
            <a:endParaRPr lang="en-US"/>
          </a:p>
        </p:txBody>
      </p:sp>
      <p:sp>
        <p:nvSpPr>
          <p:cNvPr id="4" name="Date Placeholder 3"/>
          <p:cNvSpPr>
            <a:spLocks noGrp="1"/>
          </p:cNvSpPr>
          <p:nvPr>
            <p:ph type="dt" sz="half" idx="10"/>
          </p:nvPr>
        </p:nvSpPr>
        <p:spPr/>
        <p:txBody>
          <a:bodyPr/>
          <a:lstStyle/>
          <a:p>
            <a:fld id="{1B56FFB8-67D0-49AC-A2E2-A990E2A7C2DF}" type="datetimeFigureOut">
              <a:rPr lang="en-US" smtClean="0"/>
              <a:t>7/16/24</a:t>
            </a:fld>
            <a:endParaRPr lang="en-US"/>
          </a:p>
        </p:txBody>
      </p:sp>
    </p:spTree>
    <p:extLst>
      <p:ext uri="{BB962C8B-B14F-4D97-AF65-F5344CB8AC3E}">
        <p14:creationId xmlns:p14="http://schemas.microsoft.com/office/powerpoint/2010/main" val="2969834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15601" y="593368"/>
            <a:ext cx="11360800" cy="7636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accent1"/>
              </a:buClr>
              <a:buSzPts val="3300"/>
              <a:buFont typeface="Corbe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 name="Google Shape;23;p3"/>
          <p:cNvSpPr txBox="1">
            <a:spLocks noGrp="1"/>
          </p:cNvSpPr>
          <p:nvPr>
            <p:ph type="body" idx="1"/>
          </p:nvPr>
        </p:nvSpPr>
        <p:spPr>
          <a:xfrm>
            <a:off x="415601" y="1536633"/>
            <a:ext cx="11360800" cy="4555200"/>
          </a:xfrm>
          <a:prstGeom prst="rect">
            <a:avLst/>
          </a:prstGeom>
          <a:noFill/>
          <a:ln>
            <a:noFill/>
          </a:ln>
        </p:spPr>
        <p:txBody>
          <a:bodyPr spcFirstLastPara="1" wrap="square" lIns="68575" tIns="34275" rIns="68575" bIns="34275" anchor="t" anchorCtr="0">
            <a:normAutofit/>
          </a:bodyPr>
          <a:lstStyle>
            <a:lvl1pPr marL="397470" lvl="0" indent="-314664" algn="l">
              <a:lnSpc>
                <a:spcPct val="90000"/>
              </a:lnSpc>
              <a:spcBef>
                <a:spcPts val="928"/>
              </a:spcBef>
              <a:spcAft>
                <a:spcPts val="0"/>
              </a:spcAft>
              <a:buClr>
                <a:schemeClr val="dk1"/>
              </a:buClr>
              <a:buSzPts val="2100"/>
              <a:buChar char="•"/>
              <a:defRPr/>
            </a:lvl1pPr>
            <a:lvl2pPr marL="794941" lvl="1" indent="-298103" algn="l">
              <a:lnSpc>
                <a:spcPct val="90000"/>
              </a:lnSpc>
              <a:spcBef>
                <a:spcPts val="464"/>
              </a:spcBef>
              <a:spcAft>
                <a:spcPts val="0"/>
              </a:spcAft>
              <a:buClr>
                <a:schemeClr val="dk1"/>
              </a:buClr>
              <a:buSzPts val="1800"/>
              <a:buChar char="•"/>
              <a:defRPr/>
            </a:lvl2pPr>
            <a:lvl3pPr marL="1192412" lvl="2" indent="-281542" algn="l">
              <a:lnSpc>
                <a:spcPct val="90000"/>
              </a:lnSpc>
              <a:spcBef>
                <a:spcPts val="464"/>
              </a:spcBef>
              <a:spcAft>
                <a:spcPts val="0"/>
              </a:spcAft>
              <a:buClr>
                <a:schemeClr val="dk1"/>
              </a:buClr>
              <a:buSzPts val="1500"/>
              <a:buChar char="•"/>
              <a:defRPr/>
            </a:lvl3pPr>
            <a:lvl4pPr marL="1589883" lvl="3" indent="-276021" algn="l">
              <a:lnSpc>
                <a:spcPct val="90000"/>
              </a:lnSpc>
              <a:spcBef>
                <a:spcPts val="464"/>
              </a:spcBef>
              <a:spcAft>
                <a:spcPts val="0"/>
              </a:spcAft>
              <a:buClr>
                <a:schemeClr val="dk1"/>
              </a:buClr>
              <a:buSzPts val="1400"/>
              <a:buChar char="•"/>
              <a:defRPr/>
            </a:lvl4pPr>
            <a:lvl5pPr marL="1987353" lvl="4" indent="-276021" algn="l">
              <a:lnSpc>
                <a:spcPct val="90000"/>
              </a:lnSpc>
              <a:spcBef>
                <a:spcPts val="464"/>
              </a:spcBef>
              <a:spcAft>
                <a:spcPts val="0"/>
              </a:spcAft>
              <a:buClr>
                <a:schemeClr val="dk1"/>
              </a:buClr>
              <a:buSzPts val="1400"/>
              <a:buChar char="•"/>
              <a:defRPr/>
            </a:lvl5pPr>
            <a:lvl6pPr marL="2384823" lvl="5" indent="-276021" algn="l">
              <a:lnSpc>
                <a:spcPct val="90000"/>
              </a:lnSpc>
              <a:spcBef>
                <a:spcPts val="464"/>
              </a:spcBef>
              <a:spcAft>
                <a:spcPts val="0"/>
              </a:spcAft>
              <a:buClr>
                <a:schemeClr val="dk1"/>
              </a:buClr>
              <a:buSzPts val="1400"/>
              <a:buChar char="•"/>
              <a:defRPr/>
            </a:lvl6pPr>
            <a:lvl7pPr marL="2782294" lvl="6" indent="-276021" algn="l">
              <a:lnSpc>
                <a:spcPct val="90000"/>
              </a:lnSpc>
              <a:spcBef>
                <a:spcPts val="464"/>
              </a:spcBef>
              <a:spcAft>
                <a:spcPts val="0"/>
              </a:spcAft>
              <a:buClr>
                <a:schemeClr val="dk1"/>
              </a:buClr>
              <a:buSzPts val="1400"/>
              <a:buChar char="•"/>
              <a:defRPr/>
            </a:lvl7pPr>
            <a:lvl8pPr marL="3179765" lvl="7" indent="-276021" algn="l">
              <a:lnSpc>
                <a:spcPct val="90000"/>
              </a:lnSpc>
              <a:spcBef>
                <a:spcPts val="464"/>
              </a:spcBef>
              <a:spcAft>
                <a:spcPts val="0"/>
              </a:spcAft>
              <a:buClr>
                <a:schemeClr val="dk1"/>
              </a:buClr>
              <a:buSzPts val="1400"/>
              <a:buChar char="•"/>
              <a:defRPr/>
            </a:lvl8pPr>
            <a:lvl9pPr marL="3577236" lvl="8" indent="-276021" algn="l">
              <a:lnSpc>
                <a:spcPct val="90000"/>
              </a:lnSpc>
              <a:spcBef>
                <a:spcPts val="464"/>
              </a:spcBef>
              <a:spcAft>
                <a:spcPts val="0"/>
              </a:spcAft>
              <a:buClr>
                <a:schemeClr val="dk1"/>
              </a:buClr>
              <a:buSzPts val="1400"/>
              <a:buChar char="•"/>
              <a:defRPr/>
            </a:lvl9pPr>
          </a:lstStyle>
          <a:p>
            <a:endParaRPr/>
          </a:p>
        </p:txBody>
      </p:sp>
      <p:sp>
        <p:nvSpPr>
          <p:cNvPr id="24" name="Google Shape;24;p3"/>
          <p:cNvSpPr txBox="1">
            <a:spLocks noGrp="1"/>
          </p:cNvSpPr>
          <p:nvPr>
            <p:ph type="sldNum" idx="12"/>
          </p:nvPr>
        </p:nvSpPr>
        <p:spPr>
          <a:xfrm>
            <a:off x="11296612" y="6217624"/>
            <a:ext cx="731600" cy="524800"/>
          </a:xfrm>
          <a:prstGeom prst="rect">
            <a:avLst/>
          </a:prstGeom>
          <a:noFill/>
          <a:ln>
            <a:noFill/>
          </a:ln>
        </p:spPr>
        <p:txBody>
          <a:bodyPr spcFirstLastPara="1" wrap="square" lIns="68575" tIns="34275" rIns="68575" bIns="34275" anchor="ctr" anchorCtr="0">
            <a:noAutofit/>
          </a:bodyPr>
          <a:lstStyle>
            <a:lvl1pPr marL="0" lvl="0" indent="0" algn="r">
              <a:buClr>
                <a:schemeClr val="lt1"/>
              </a:buClr>
              <a:buSzPts val="1100"/>
              <a:buFont typeface="Corbel"/>
              <a:buNone/>
              <a:defRPr sz="956" b="0" i="0" u="none" strike="noStrike" cap="none">
                <a:solidFill>
                  <a:schemeClr val="lt1"/>
                </a:solidFill>
                <a:latin typeface="Corbel"/>
                <a:ea typeface="Corbel"/>
                <a:cs typeface="Corbel"/>
                <a:sym typeface="Corbel"/>
              </a:defRPr>
            </a:lvl1pPr>
            <a:lvl2pPr marL="0" lvl="1" indent="0" algn="r">
              <a:buClr>
                <a:schemeClr val="lt1"/>
              </a:buClr>
              <a:buSzPts val="1100"/>
              <a:buFont typeface="Corbel"/>
              <a:buNone/>
              <a:defRPr sz="956" b="0" i="0" u="none" strike="noStrike" cap="none">
                <a:solidFill>
                  <a:schemeClr val="lt1"/>
                </a:solidFill>
                <a:latin typeface="Corbel"/>
                <a:ea typeface="Corbel"/>
                <a:cs typeface="Corbel"/>
                <a:sym typeface="Corbel"/>
              </a:defRPr>
            </a:lvl2pPr>
            <a:lvl3pPr marL="0" lvl="2" indent="0" algn="r">
              <a:buClr>
                <a:schemeClr val="lt1"/>
              </a:buClr>
              <a:buSzPts val="1100"/>
              <a:buFont typeface="Corbel"/>
              <a:buNone/>
              <a:defRPr sz="956" b="0" i="0" u="none" strike="noStrike" cap="none">
                <a:solidFill>
                  <a:schemeClr val="lt1"/>
                </a:solidFill>
                <a:latin typeface="Corbel"/>
                <a:ea typeface="Corbel"/>
                <a:cs typeface="Corbel"/>
                <a:sym typeface="Corbel"/>
              </a:defRPr>
            </a:lvl3pPr>
            <a:lvl4pPr marL="0" lvl="3" indent="0" algn="r">
              <a:buClr>
                <a:schemeClr val="lt1"/>
              </a:buClr>
              <a:buSzPts val="1100"/>
              <a:buFont typeface="Corbel"/>
              <a:buNone/>
              <a:defRPr sz="956" b="0" i="0" u="none" strike="noStrike" cap="none">
                <a:solidFill>
                  <a:schemeClr val="lt1"/>
                </a:solidFill>
                <a:latin typeface="Corbel"/>
                <a:ea typeface="Corbel"/>
                <a:cs typeface="Corbel"/>
                <a:sym typeface="Corbel"/>
              </a:defRPr>
            </a:lvl4pPr>
            <a:lvl5pPr marL="0" lvl="4" indent="0" algn="r">
              <a:buClr>
                <a:schemeClr val="lt1"/>
              </a:buClr>
              <a:buSzPts val="1100"/>
              <a:buFont typeface="Corbel"/>
              <a:buNone/>
              <a:defRPr sz="956" b="0" i="0" u="none" strike="noStrike" cap="none">
                <a:solidFill>
                  <a:schemeClr val="lt1"/>
                </a:solidFill>
                <a:latin typeface="Corbel"/>
                <a:ea typeface="Corbel"/>
                <a:cs typeface="Corbel"/>
                <a:sym typeface="Corbel"/>
              </a:defRPr>
            </a:lvl5pPr>
            <a:lvl6pPr marL="0" lvl="5" indent="0" algn="r">
              <a:buClr>
                <a:schemeClr val="lt1"/>
              </a:buClr>
              <a:buSzPts val="1100"/>
              <a:buFont typeface="Corbel"/>
              <a:buNone/>
              <a:defRPr sz="956" b="0" i="0" u="none" strike="noStrike" cap="none">
                <a:solidFill>
                  <a:schemeClr val="lt1"/>
                </a:solidFill>
                <a:latin typeface="Corbel"/>
                <a:ea typeface="Corbel"/>
                <a:cs typeface="Corbel"/>
                <a:sym typeface="Corbel"/>
              </a:defRPr>
            </a:lvl6pPr>
            <a:lvl7pPr marL="0" lvl="6" indent="0" algn="r">
              <a:buClr>
                <a:schemeClr val="lt1"/>
              </a:buClr>
              <a:buSzPts val="1100"/>
              <a:buFont typeface="Corbel"/>
              <a:buNone/>
              <a:defRPr sz="956" b="0" i="0" u="none" strike="noStrike" cap="none">
                <a:solidFill>
                  <a:schemeClr val="lt1"/>
                </a:solidFill>
                <a:latin typeface="Corbel"/>
                <a:ea typeface="Corbel"/>
                <a:cs typeface="Corbel"/>
                <a:sym typeface="Corbel"/>
              </a:defRPr>
            </a:lvl7pPr>
            <a:lvl8pPr marL="0" lvl="7" indent="0" algn="r">
              <a:buClr>
                <a:schemeClr val="lt1"/>
              </a:buClr>
              <a:buSzPts val="1100"/>
              <a:buFont typeface="Corbel"/>
              <a:buNone/>
              <a:defRPr sz="956" b="0" i="0" u="none" strike="noStrike" cap="none">
                <a:solidFill>
                  <a:schemeClr val="lt1"/>
                </a:solidFill>
                <a:latin typeface="Corbel"/>
                <a:ea typeface="Corbel"/>
                <a:cs typeface="Corbel"/>
                <a:sym typeface="Corbel"/>
              </a:defRPr>
            </a:lvl8pPr>
            <a:lvl9pPr marL="0" lvl="8" indent="0" algn="r">
              <a:buClr>
                <a:schemeClr val="lt1"/>
              </a:buClr>
              <a:buSzPts val="1100"/>
              <a:buFont typeface="Corbel"/>
              <a:buNone/>
              <a:defRPr sz="956" b="0" i="0" u="none" strike="noStrike" cap="none">
                <a:solidFill>
                  <a:schemeClr val="lt1"/>
                </a:solidFill>
                <a:latin typeface="Corbel"/>
                <a:ea typeface="Corbel"/>
                <a:cs typeface="Corbel"/>
                <a:sym typeface="Corbe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5112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676A502D-EFBD-4DB3-969B-60122A9FEA78}" type="slidenum">
              <a:rPr lang="en-US" smtClean="0"/>
              <a:t>‹#›</a:t>
            </a:fld>
            <a:endParaRPr lang="en-US"/>
          </a:p>
        </p:txBody>
      </p:sp>
      <p:sp>
        <p:nvSpPr>
          <p:cNvPr id="4" name="Date Placeholder 3"/>
          <p:cNvSpPr>
            <a:spLocks noGrp="1"/>
          </p:cNvSpPr>
          <p:nvPr>
            <p:ph type="dt" sz="half" idx="10"/>
          </p:nvPr>
        </p:nvSpPr>
        <p:spPr/>
        <p:txBody>
          <a:bodyPr/>
          <a:lstStyle/>
          <a:p>
            <a:fld id="{1B56FFB8-67D0-49AC-A2E2-A990E2A7C2DF}" type="datetimeFigureOut">
              <a:rPr lang="en-US" smtClean="0"/>
              <a:t>7/16/24</a:t>
            </a:fld>
            <a:endParaRPr lang="en-US"/>
          </a:p>
        </p:txBody>
      </p:sp>
      <p:sp>
        <p:nvSpPr>
          <p:cNvPr id="5" name="Footer Placeholder 4"/>
          <p:cNvSpPr>
            <a:spLocks noGrp="1"/>
          </p:cNvSpPr>
          <p:nvPr>
            <p:ph type="ftr" sz="quarter" idx="11"/>
          </p:nvPr>
        </p:nvSpPr>
        <p:spPr>
          <a:xfrm>
            <a:off x="1637716" y="6629400"/>
            <a:ext cx="9144259" cy="2286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179287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9" name="Picture 8" descr="Waves"/>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09623" y="2059146"/>
            <a:ext cx="3282696" cy="3886200"/>
          </a:xfrm>
          <a:prstGeom prst="rect">
            <a:avLst/>
          </a:prstGeom>
        </p:spPr>
      </p:pic>
      <p:pic>
        <p:nvPicPr>
          <p:cNvPr id="1026" name="Picture 2">
            <a:extLst>
              <a:ext uri="{FF2B5EF4-FFF2-40B4-BE49-F238E27FC236}">
                <a16:creationId xmlns:a16="http://schemas.microsoft.com/office/drawing/2014/main" id="{9552E00A-F009-D1E7-AE31-155C6CB4A727}"/>
              </a:ext>
              <a:ext uri="{C183D7F6-B498-43B3-948B-1728B52AA6E4}">
                <adec:decorative xmlns:adec="http://schemas.microsoft.com/office/drawing/2017/decorative" val="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909302" y="2064780"/>
            <a:ext cx="3282697" cy="38805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0AA76B0-54C2-3F13-D5A8-110A4570EB27}"/>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059146"/>
            <a:ext cx="1490471" cy="3885638"/>
          </a:xfrm>
          <a:prstGeom prst="rect">
            <a:avLst/>
          </a:prstGeom>
        </p:spPr>
      </p:pic>
      <p:pic>
        <p:nvPicPr>
          <p:cNvPr id="5" name="Picture 4" descr="Text, logo, company name&#10;&#10;Description automatically generated">
            <a:extLst>
              <a:ext uri="{FF2B5EF4-FFF2-40B4-BE49-F238E27FC236}">
                <a16:creationId xmlns:a16="http://schemas.microsoft.com/office/drawing/2014/main" id="{3E343ED3-4EC9-6F35-71A8-12531B0B58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51457" y="2263913"/>
            <a:ext cx="2237237" cy="1146050"/>
          </a:xfrm>
          <a:prstGeom prst="rect">
            <a:avLst/>
          </a:prstGeom>
        </p:spPr>
      </p:pic>
    </p:spTree>
    <p:extLst>
      <p:ext uri="{BB962C8B-B14F-4D97-AF65-F5344CB8AC3E}">
        <p14:creationId xmlns:p14="http://schemas.microsoft.com/office/powerpoint/2010/main" val="1684458719"/>
      </p:ext>
    </p:extLst>
  </p:cSld>
  <p:clrMapOvr>
    <a:masterClrMapping/>
  </p:clrMapOvr>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2008718"/>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2008718"/>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676A502D-EFBD-4DB3-969B-60122A9FEA78}" type="slidenum">
              <a:rPr lang="en-US" smtClean="0"/>
              <a:t>‹#›</a:t>
            </a:fld>
            <a:endParaRPr lang="en-US"/>
          </a:p>
        </p:txBody>
      </p:sp>
      <p:sp>
        <p:nvSpPr>
          <p:cNvPr id="5" name="Date Placeholder 4"/>
          <p:cNvSpPr>
            <a:spLocks noGrp="1"/>
          </p:cNvSpPr>
          <p:nvPr>
            <p:ph type="dt" sz="half" idx="10"/>
          </p:nvPr>
        </p:nvSpPr>
        <p:spPr/>
        <p:txBody>
          <a:bodyPr/>
          <a:lstStyle/>
          <a:p>
            <a:fld id="{1B56FFB8-67D0-49AC-A2E2-A990E2A7C2DF}" type="datetimeFigureOut">
              <a:rPr lang="en-US" smtClean="0"/>
              <a:t>7/16/24</a:t>
            </a:fld>
            <a:endParaRPr lang="en-US"/>
          </a:p>
        </p:txBody>
      </p:sp>
    </p:spTree>
    <p:extLst>
      <p:ext uri="{BB962C8B-B14F-4D97-AF65-F5344CB8AC3E}">
        <p14:creationId xmlns:p14="http://schemas.microsoft.com/office/powerpoint/2010/main" val="342815250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857218"/>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762374"/>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847835"/>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720541"/>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676A502D-EFBD-4DB3-969B-60122A9FEA78}" type="slidenum">
              <a:rPr lang="en-US" smtClean="0"/>
              <a:t>‹#›</a:t>
            </a:fld>
            <a:endParaRPr lang="en-US"/>
          </a:p>
        </p:txBody>
      </p:sp>
      <p:sp>
        <p:nvSpPr>
          <p:cNvPr id="7" name="Date Placeholder 6"/>
          <p:cNvSpPr>
            <a:spLocks noGrp="1"/>
          </p:cNvSpPr>
          <p:nvPr>
            <p:ph type="dt" sz="half" idx="10"/>
          </p:nvPr>
        </p:nvSpPr>
        <p:spPr/>
        <p:txBody>
          <a:bodyPr/>
          <a:lstStyle/>
          <a:p>
            <a:fld id="{1B56FFB8-67D0-49AC-A2E2-A990E2A7C2DF}" type="datetimeFigureOut">
              <a:rPr lang="en-US" smtClean="0"/>
              <a:t>7/16/24</a:t>
            </a:fld>
            <a:endParaRPr lang="en-US"/>
          </a:p>
        </p:txBody>
      </p:sp>
      <p:sp>
        <p:nvSpPr>
          <p:cNvPr id="8" name="Footer Placeholder 7"/>
          <p:cNvSpPr>
            <a:spLocks noGrp="1"/>
          </p:cNvSpPr>
          <p:nvPr>
            <p:ph type="ftr" sz="quarter" idx="11"/>
          </p:nvPr>
        </p:nvSpPr>
        <p:spPr>
          <a:xfrm>
            <a:off x="1637716" y="6629400"/>
            <a:ext cx="9144259" cy="2286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33040285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676A502D-EFBD-4DB3-969B-60122A9FEA78}" type="slidenum">
              <a:rPr lang="en-US" smtClean="0"/>
              <a:t>‹#›</a:t>
            </a:fld>
            <a:endParaRPr lang="en-US"/>
          </a:p>
        </p:txBody>
      </p:sp>
      <p:sp>
        <p:nvSpPr>
          <p:cNvPr id="3" name="Date Placeholder 2"/>
          <p:cNvSpPr>
            <a:spLocks noGrp="1"/>
          </p:cNvSpPr>
          <p:nvPr>
            <p:ph type="dt" sz="half" idx="10"/>
          </p:nvPr>
        </p:nvSpPr>
        <p:spPr/>
        <p:txBody>
          <a:bodyPr/>
          <a:lstStyle/>
          <a:p>
            <a:fld id="{1B56FFB8-67D0-49AC-A2E2-A990E2A7C2DF}" type="datetimeFigureOut">
              <a:rPr lang="en-US" smtClean="0"/>
              <a:t>7/16/24</a:t>
            </a:fld>
            <a:endParaRPr lang="en-US"/>
          </a:p>
        </p:txBody>
      </p:sp>
      <p:sp>
        <p:nvSpPr>
          <p:cNvPr id="4" name="Footer Placeholder 3"/>
          <p:cNvSpPr>
            <a:spLocks noGrp="1"/>
          </p:cNvSpPr>
          <p:nvPr>
            <p:ph type="ftr" sz="quarter" idx="11"/>
          </p:nvPr>
        </p:nvSpPr>
        <p:spPr>
          <a:xfrm>
            <a:off x="1637716" y="6629400"/>
            <a:ext cx="9144259" cy="2286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363317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6A502D-EFBD-4DB3-969B-60122A9FEA78}" type="slidenum">
              <a:rPr lang="en-US" smtClean="0"/>
              <a:t>‹#›</a:t>
            </a:fld>
            <a:endParaRPr lang="en-US"/>
          </a:p>
        </p:txBody>
      </p:sp>
      <p:sp>
        <p:nvSpPr>
          <p:cNvPr id="2" name="Date Placeholder 1"/>
          <p:cNvSpPr>
            <a:spLocks noGrp="1"/>
          </p:cNvSpPr>
          <p:nvPr>
            <p:ph type="dt" sz="half" idx="10"/>
          </p:nvPr>
        </p:nvSpPr>
        <p:spPr/>
        <p:txBody>
          <a:bodyPr/>
          <a:lstStyle/>
          <a:p>
            <a:fld id="{1B56FFB8-67D0-49AC-A2E2-A990E2A7C2DF}" type="datetimeFigureOut">
              <a:rPr lang="en-US" smtClean="0"/>
              <a:t>7/16/24</a:t>
            </a:fld>
            <a:endParaRPr lang="en-US"/>
          </a:p>
        </p:txBody>
      </p:sp>
      <p:sp>
        <p:nvSpPr>
          <p:cNvPr id="3" name="Footer Placeholder 2"/>
          <p:cNvSpPr>
            <a:spLocks noGrp="1"/>
          </p:cNvSpPr>
          <p:nvPr>
            <p:ph type="ftr" sz="quarter" idx="11"/>
          </p:nvPr>
        </p:nvSpPr>
        <p:spPr>
          <a:xfrm>
            <a:off x="1637716" y="6629400"/>
            <a:ext cx="9144259" cy="2286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50737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1419505"/>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1419505"/>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82434" y="3952393"/>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76A502D-EFBD-4DB3-969B-60122A9FEA78}" type="slidenum">
              <a:rPr lang="en-US" smtClean="0"/>
              <a:t>‹#›</a:t>
            </a:fld>
            <a:endParaRPr lang="en-US"/>
          </a:p>
        </p:txBody>
      </p:sp>
      <p:sp>
        <p:nvSpPr>
          <p:cNvPr id="5" name="Date Placeholder 4"/>
          <p:cNvSpPr>
            <a:spLocks noGrp="1"/>
          </p:cNvSpPr>
          <p:nvPr>
            <p:ph type="dt" sz="half" idx="10"/>
          </p:nvPr>
        </p:nvSpPr>
        <p:spPr/>
        <p:txBody>
          <a:bodyPr/>
          <a:lstStyle/>
          <a:p>
            <a:fld id="{1B56FFB8-67D0-49AC-A2E2-A990E2A7C2DF}" type="datetimeFigureOut">
              <a:rPr lang="en-US" smtClean="0"/>
              <a:t>7/16/24</a:t>
            </a:fld>
            <a:endParaRPr lang="en-US"/>
          </a:p>
        </p:txBody>
      </p:sp>
    </p:spTree>
    <p:extLst>
      <p:ext uri="{BB962C8B-B14F-4D97-AF65-F5344CB8AC3E}">
        <p14:creationId xmlns:p14="http://schemas.microsoft.com/office/powerpoint/2010/main" val="27640614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76A502D-EFBD-4DB3-969B-60122A9FEA78}" type="slidenum">
              <a:rPr lang="en-US" smtClean="0"/>
              <a:t>‹#›</a:t>
            </a:fld>
            <a:endParaRPr lang="en-US"/>
          </a:p>
        </p:txBody>
      </p:sp>
      <p:sp>
        <p:nvSpPr>
          <p:cNvPr id="5" name="Date Placeholder 4"/>
          <p:cNvSpPr>
            <a:spLocks noGrp="1"/>
          </p:cNvSpPr>
          <p:nvPr>
            <p:ph type="dt" sz="half" idx="10"/>
          </p:nvPr>
        </p:nvSpPr>
        <p:spPr/>
        <p:txBody>
          <a:bodyPr/>
          <a:lstStyle/>
          <a:p>
            <a:fld id="{1B56FFB8-67D0-49AC-A2E2-A990E2A7C2DF}" type="datetimeFigureOut">
              <a:rPr lang="en-US" smtClean="0"/>
              <a:t>7/16/24</a:t>
            </a:fld>
            <a:endParaRPr lang="en-US"/>
          </a:p>
        </p:txBody>
      </p:sp>
    </p:spTree>
    <p:extLst>
      <p:ext uri="{BB962C8B-B14F-4D97-AF65-F5344CB8AC3E}">
        <p14:creationId xmlns:p14="http://schemas.microsoft.com/office/powerpoint/2010/main" val="9689821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629400"/>
            <a:ext cx="12192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410027" y="673652"/>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961321"/>
            <a:ext cx="9371948" cy="42253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bg1"/>
                </a:solidFill>
              </a:defRPr>
            </a:lvl1pPr>
          </a:lstStyle>
          <a:p>
            <a:fld id="{676A502D-EFBD-4DB3-969B-60122A9FEA78}" type="slidenum">
              <a:rPr lang="en-US" smtClean="0"/>
              <a:t>‹#›</a:t>
            </a:fld>
            <a:endParaRPr lang="en-US"/>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bg1"/>
                </a:solidFill>
              </a:defRPr>
            </a:lvl1pPr>
          </a:lstStyle>
          <a:p>
            <a:fld id="{1B56FFB8-67D0-49AC-A2E2-A990E2A7C2DF}" type="datetimeFigureOut">
              <a:rPr lang="en-US" smtClean="0"/>
              <a:t>7/16/24</a:t>
            </a:fld>
            <a:endParaRPr lang="en-US"/>
          </a:p>
        </p:txBody>
      </p:sp>
    </p:spTree>
    <p:extLst>
      <p:ext uri="{BB962C8B-B14F-4D97-AF65-F5344CB8AC3E}">
        <p14:creationId xmlns:p14="http://schemas.microsoft.com/office/powerpoint/2010/main" val="2999862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2.jpeg"/><Relationship Id="rId4" Type="http://schemas.openxmlformats.org/officeDocument/2006/relationships/image" Target="../media/image22.jpe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1.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epa.gov/inflation-reduction-act/about-cprg-planning-grant-inform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epa.gov/inflation-reduction-act/about-cprg-planning-grant-informat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carsey.unh.edu/new-hampshire-listens/updating-new-hampshire-climate-action-plan"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hyperlink" Target="mailto:Carrie.Portrie@unh.edu" TargetMode="External"/><Relationship Id="rId2" Type="http://schemas.openxmlformats.org/officeDocument/2006/relationships/hyperlink" Target="mailto:kurt.r.yuengling@des.nh.gov" TargetMode="Externa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carsey.unh.edu/new-hampshire-listens/updating-new-hampshire-climate-action-plan" TargetMode="External"/><Relationship Id="rId7" Type="http://schemas.openxmlformats.org/officeDocument/2006/relationships/image" Target="../media/image19.jpeg"/><Relationship Id="rId2" Type="http://schemas.openxmlformats.org/officeDocument/2006/relationships/hyperlink" Target="https://www.des.nh.gov/climate-and-sustainability/climate-change/climate-pollution-reduction-grants" TargetMode="Externa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whitehouse.gov/environmentaljustice/justice40/"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70BD-B7F3-8252-AE32-9388076A5788}"/>
              </a:ext>
            </a:extLst>
          </p:cNvPr>
          <p:cNvSpPr>
            <a:spLocks noGrp="1"/>
          </p:cNvSpPr>
          <p:nvPr>
            <p:ph type="ctrTitle"/>
          </p:nvPr>
        </p:nvSpPr>
        <p:spPr>
          <a:xfrm>
            <a:off x="1673400" y="2462357"/>
            <a:ext cx="4846320" cy="3314988"/>
          </a:xfrm>
        </p:spPr>
        <p:txBody>
          <a:bodyPr vert="horz" lIns="91440" tIns="45720" rIns="91440" bIns="45720" rtlCol="0" anchor="ctr">
            <a:noAutofit/>
          </a:bodyPr>
          <a:lstStyle/>
          <a:p>
            <a:pPr algn="ctr"/>
            <a:r>
              <a:rPr lang="en-US" sz="4000" dirty="0">
                <a:latin typeface="Calibri"/>
                <a:cs typeface="Calibri"/>
              </a:rPr>
              <a:t>Spring Update</a:t>
            </a:r>
            <a:br>
              <a:rPr lang="en-US" sz="4000" dirty="0">
                <a:latin typeface="Calibri"/>
                <a:cs typeface="Calibri"/>
              </a:rPr>
            </a:br>
            <a:r>
              <a:rPr lang="en-US" sz="2400" dirty="0">
                <a:latin typeface="Calibri"/>
                <a:cs typeface="Calibri"/>
              </a:rPr>
              <a:t>June 5</a:t>
            </a:r>
            <a:r>
              <a:rPr lang="en-US" sz="2400" baseline="30000" dirty="0">
                <a:latin typeface="Calibri"/>
                <a:cs typeface="Calibri"/>
              </a:rPr>
              <a:t>th</a:t>
            </a:r>
            <a:r>
              <a:rPr lang="en-US" sz="2400" dirty="0">
                <a:latin typeface="Calibri"/>
                <a:cs typeface="Calibri"/>
              </a:rPr>
              <a:t> 5:30 –6:45 PM </a:t>
            </a:r>
            <a:br>
              <a:rPr lang="en-US" sz="2400" dirty="0">
                <a:latin typeface="Calibri"/>
                <a:cs typeface="Calibri"/>
              </a:rPr>
            </a:br>
            <a:r>
              <a:rPr lang="en-US" sz="2400" dirty="0">
                <a:latin typeface="Calibri"/>
                <a:cs typeface="Calibri"/>
              </a:rPr>
              <a:t>June 6</a:t>
            </a:r>
            <a:r>
              <a:rPr lang="en-US" sz="2400" baseline="30000" dirty="0">
                <a:latin typeface="Calibri"/>
                <a:cs typeface="Calibri"/>
              </a:rPr>
              <a:t>th</a:t>
            </a:r>
            <a:r>
              <a:rPr lang="en-US" sz="2400" dirty="0">
                <a:latin typeface="Calibri"/>
                <a:cs typeface="Calibri"/>
              </a:rPr>
              <a:t> 12:00 – 1:15 PM</a:t>
            </a:r>
            <a:br>
              <a:rPr lang="en-US" sz="4000" dirty="0">
                <a:latin typeface="Calibri"/>
                <a:cs typeface="Calibri"/>
              </a:rPr>
            </a:br>
            <a:br>
              <a:rPr lang="en-US" sz="4000" dirty="0">
                <a:latin typeface="Calibri"/>
                <a:cs typeface="Calibri"/>
              </a:rPr>
            </a:br>
            <a:r>
              <a:rPr lang="en-US" sz="2400" dirty="0">
                <a:latin typeface="Calibri"/>
                <a:cs typeface="Calibri"/>
              </a:rPr>
              <a:t>NH's work under EPA Climate Pollution Reduction Grant (CPRG) </a:t>
            </a:r>
            <a:endParaRPr lang="en-US" sz="2400" dirty="0">
              <a:latin typeface="Calibri" panose="020F0502020204030204" pitchFamily="34" charset="0"/>
              <a:cs typeface="Calibri" panose="020F0502020204030204" pitchFamily="34" charset="0"/>
            </a:endParaRPr>
          </a:p>
        </p:txBody>
      </p:sp>
      <p:pic>
        <p:nvPicPr>
          <p:cNvPr id="4" name="Google Shape;257;p40">
            <a:extLst>
              <a:ext uri="{FF2B5EF4-FFF2-40B4-BE49-F238E27FC236}">
                <a16:creationId xmlns:a16="http://schemas.microsoft.com/office/drawing/2014/main" id="{C4252FD8-12E1-3B45-22D1-E6FD7EB34470}"/>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15293" y="680213"/>
            <a:ext cx="3177648" cy="963224"/>
          </a:xfrm>
          <a:prstGeom prst="rect">
            <a:avLst/>
          </a:prstGeom>
          <a:noFill/>
          <a:ln>
            <a:noFill/>
          </a:ln>
        </p:spPr>
      </p:pic>
      <p:pic>
        <p:nvPicPr>
          <p:cNvPr id="6" name="Google Shape;255;p40">
            <a:extLst>
              <a:ext uri="{FF2B5EF4-FFF2-40B4-BE49-F238E27FC236}">
                <a16:creationId xmlns:a16="http://schemas.microsoft.com/office/drawing/2014/main" id="{8F6BFC93-0470-12FC-126F-0107D6E287CF}"/>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196410" y="244717"/>
            <a:ext cx="1496161" cy="1644132"/>
          </a:xfrm>
          <a:prstGeom prst="rect">
            <a:avLst/>
          </a:prstGeom>
          <a:noFill/>
          <a:ln>
            <a:noFill/>
          </a:ln>
        </p:spPr>
      </p:pic>
    </p:spTree>
    <p:extLst>
      <p:ext uri="{BB962C8B-B14F-4D97-AF65-F5344CB8AC3E}">
        <p14:creationId xmlns:p14="http://schemas.microsoft.com/office/powerpoint/2010/main" val="4072352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the state of New Hampshire with the most disadvantaged census tracts marked in dark blue: Colebrook, Berlin, Winchester, Claremont, Hinsdale, Nashua, Manchester, Hampton/Seabrook Beaches. This map is based on analysis using the Climate &amp; Economic Justice Screening Tool.  ">
            <a:extLst>
              <a:ext uri="{FF2B5EF4-FFF2-40B4-BE49-F238E27FC236}">
                <a16:creationId xmlns:a16="http://schemas.microsoft.com/office/drawing/2014/main" id="{B8A26AE3-1FDF-4494-7D1B-47D3E9850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370" y="1069875"/>
            <a:ext cx="3336544" cy="4718249"/>
          </a:xfrm>
          <a:prstGeom prst="rect">
            <a:avLst/>
          </a:prstGeom>
          <a:ln>
            <a:solidFill>
              <a:schemeClr val="accent1"/>
            </a:solidFill>
          </a:ln>
        </p:spPr>
      </p:pic>
      <p:sp>
        <p:nvSpPr>
          <p:cNvPr id="12" name="Callout: Line 11">
            <a:extLst>
              <a:ext uri="{FF2B5EF4-FFF2-40B4-BE49-F238E27FC236}">
                <a16:creationId xmlns:a16="http://schemas.microsoft.com/office/drawing/2014/main" id="{F9ECC314-C776-B593-8B9D-D5DF47B24074}"/>
              </a:ext>
              <a:ext uri="{C183D7F6-B498-43B3-948B-1728B52AA6E4}">
                <adec:decorative xmlns:adec="http://schemas.microsoft.com/office/drawing/2017/decorative" val="1"/>
              </a:ext>
            </a:extLst>
          </p:cNvPr>
          <p:cNvSpPr/>
          <p:nvPr/>
        </p:nvSpPr>
        <p:spPr>
          <a:xfrm>
            <a:off x="1008889" y="5709009"/>
            <a:ext cx="1899305" cy="415636"/>
          </a:xfrm>
          <a:prstGeom prst="borderCallout1">
            <a:avLst>
              <a:gd name="adj1" fmla="val 3366"/>
              <a:gd name="adj2" fmla="val 48548"/>
              <a:gd name="adj3" fmla="val -49423"/>
              <a:gd name="adj4" fmla="val 65887"/>
            </a:avLst>
          </a:prstGeom>
          <a:ln>
            <a:solidFill>
              <a:srgbClr val="00206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28" u="sng" dirty="0">
                <a:latin typeface="Calibri" panose="020F0502020204030204" pitchFamily="34" charset="0"/>
                <a:cs typeface="Calibri" panose="020F0502020204030204" pitchFamily="34" charset="0"/>
              </a:rPr>
              <a:t>Greater Monadnock</a:t>
            </a:r>
          </a:p>
          <a:p>
            <a:pPr algn="ctr"/>
            <a:r>
              <a:rPr lang="en-US" sz="1228" dirty="0">
                <a:latin typeface="Calibri" panose="020F0502020204030204" pitchFamily="34" charset="0"/>
                <a:cs typeface="Calibri" panose="020F0502020204030204" pitchFamily="34" charset="0"/>
              </a:rPr>
              <a:t>Winchester  </a:t>
            </a:r>
          </a:p>
        </p:txBody>
      </p:sp>
      <p:sp>
        <p:nvSpPr>
          <p:cNvPr id="13" name="Callout: Line 12">
            <a:extLst>
              <a:ext uri="{FF2B5EF4-FFF2-40B4-BE49-F238E27FC236}">
                <a16:creationId xmlns:a16="http://schemas.microsoft.com/office/drawing/2014/main" id="{8FAF7251-E2D5-100E-8ADC-25702BC75934}"/>
              </a:ext>
              <a:ext uri="{C183D7F6-B498-43B3-948B-1728B52AA6E4}">
                <adec:decorative xmlns:adec="http://schemas.microsoft.com/office/drawing/2017/decorative" val="1"/>
              </a:ext>
            </a:extLst>
          </p:cNvPr>
          <p:cNvSpPr/>
          <p:nvPr/>
        </p:nvSpPr>
        <p:spPr>
          <a:xfrm>
            <a:off x="4261380" y="3710277"/>
            <a:ext cx="2063904" cy="415636"/>
          </a:xfrm>
          <a:prstGeom prst="borderCallout1">
            <a:avLst>
              <a:gd name="adj1" fmla="val 54794"/>
              <a:gd name="adj2" fmla="val -129"/>
              <a:gd name="adj3" fmla="val 231291"/>
              <a:gd name="adj4" fmla="val -33677"/>
            </a:avLst>
          </a:prstGeom>
          <a:ln>
            <a:solidFill>
              <a:srgbClr val="00206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28" u="sng">
                <a:latin typeface="Calibri" panose="020F0502020204030204" pitchFamily="34" charset="0"/>
                <a:cs typeface="Calibri" panose="020F0502020204030204" pitchFamily="34" charset="0"/>
              </a:rPr>
              <a:t>Greater Capitol Region</a:t>
            </a:r>
          </a:p>
          <a:p>
            <a:pPr algn="ctr"/>
            <a:r>
              <a:rPr lang="en-US" sz="1228">
                <a:latin typeface="Calibri" panose="020F0502020204030204" pitchFamily="34" charset="0"/>
                <a:cs typeface="Calibri" panose="020F0502020204030204" pitchFamily="34" charset="0"/>
              </a:rPr>
              <a:t>Concord  </a:t>
            </a:r>
          </a:p>
        </p:txBody>
      </p:sp>
      <p:sp>
        <p:nvSpPr>
          <p:cNvPr id="14" name="Callout: Line 13">
            <a:extLst>
              <a:ext uri="{FF2B5EF4-FFF2-40B4-BE49-F238E27FC236}">
                <a16:creationId xmlns:a16="http://schemas.microsoft.com/office/drawing/2014/main" id="{59C6EFEC-FEAE-6657-C487-FB387046E3AB}"/>
              </a:ext>
              <a:ext uri="{C183D7F6-B498-43B3-948B-1728B52AA6E4}">
                <adec:decorative xmlns:adec="http://schemas.microsoft.com/office/drawing/2017/decorative" val="1"/>
              </a:ext>
            </a:extLst>
          </p:cNvPr>
          <p:cNvSpPr/>
          <p:nvPr/>
        </p:nvSpPr>
        <p:spPr>
          <a:xfrm>
            <a:off x="4452509" y="5356325"/>
            <a:ext cx="1681649" cy="415636"/>
          </a:xfrm>
          <a:prstGeom prst="borderCallout1">
            <a:avLst>
              <a:gd name="adj1" fmla="val 49080"/>
              <a:gd name="adj2" fmla="val -1029"/>
              <a:gd name="adj3" fmla="val -137"/>
              <a:gd name="adj4" fmla="val -5864"/>
            </a:avLst>
          </a:prstGeom>
          <a:ln>
            <a:solidFill>
              <a:srgbClr val="00206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28" u="sng">
                <a:latin typeface="Calibri" panose="020F0502020204030204" pitchFamily="34" charset="0"/>
                <a:cs typeface="Calibri" panose="020F0502020204030204" pitchFamily="34" charset="0"/>
              </a:rPr>
              <a:t>Greater Seacoast</a:t>
            </a:r>
          </a:p>
          <a:p>
            <a:pPr algn="ctr"/>
            <a:r>
              <a:rPr lang="en-US" sz="1228">
                <a:latin typeface="Calibri" panose="020F0502020204030204" pitchFamily="34" charset="0"/>
                <a:cs typeface="Calibri" panose="020F0502020204030204" pitchFamily="34" charset="0"/>
              </a:rPr>
              <a:t>Hampton </a:t>
            </a:r>
          </a:p>
        </p:txBody>
      </p:sp>
      <p:sp>
        <p:nvSpPr>
          <p:cNvPr id="15" name="Callout: Line 14">
            <a:extLst>
              <a:ext uri="{FF2B5EF4-FFF2-40B4-BE49-F238E27FC236}">
                <a16:creationId xmlns:a16="http://schemas.microsoft.com/office/drawing/2014/main" id="{AC8451EB-ACC9-1FC3-C059-101D547BC33D}"/>
              </a:ext>
              <a:ext uri="{C183D7F6-B498-43B3-948B-1728B52AA6E4}">
                <adec:decorative xmlns:adec="http://schemas.microsoft.com/office/drawing/2017/decorative" val="1"/>
              </a:ext>
            </a:extLst>
          </p:cNvPr>
          <p:cNvSpPr/>
          <p:nvPr/>
        </p:nvSpPr>
        <p:spPr>
          <a:xfrm>
            <a:off x="1345908" y="3540683"/>
            <a:ext cx="1671941" cy="544992"/>
          </a:xfrm>
          <a:prstGeom prst="borderCallout1">
            <a:avLst>
              <a:gd name="adj1" fmla="val 109926"/>
              <a:gd name="adj2" fmla="val 55442"/>
              <a:gd name="adj3" fmla="val 171167"/>
              <a:gd name="adj4" fmla="val 67735"/>
            </a:avLst>
          </a:prstGeom>
          <a:ln>
            <a:solidFill>
              <a:srgbClr val="00206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28" u="sng">
                <a:latin typeface="Calibri" panose="020F0502020204030204" pitchFamily="34" charset="0"/>
                <a:cs typeface="Calibri" panose="020F0502020204030204" pitchFamily="34" charset="0"/>
              </a:rPr>
              <a:t>Greater Connecticut River Valley</a:t>
            </a:r>
          </a:p>
          <a:p>
            <a:pPr algn="ctr"/>
            <a:r>
              <a:rPr lang="en-US" sz="1228">
                <a:latin typeface="Calibri" panose="020F0502020204030204" pitchFamily="34" charset="0"/>
                <a:cs typeface="Calibri" panose="020F0502020204030204" pitchFamily="34" charset="0"/>
              </a:rPr>
              <a:t>Claremont </a:t>
            </a:r>
          </a:p>
        </p:txBody>
      </p:sp>
      <p:sp>
        <p:nvSpPr>
          <p:cNvPr id="16" name="Callout: Line 15">
            <a:extLst>
              <a:ext uri="{FF2B5EF4-FFF2-40B4-BE49-F238E27FC236}">
                <a16:creationId xmlns:a16="http://schemas.microsoft.com/office/drawing/2014/main" id="{C7AC8BEE-2F6E-0084-45D6-05D95AA5A239}"/>
              </a:ext>
              <a:ext uri="{C183D7F6-B498-43B3-948B-1728B52AA6E4}">
                <adec:decorative xmlns:adec="http://schemas.microsoft.com/office/drawing/2017/decorative" val="1"/>
              </a:ext>
            </a:extLst>
          </p:cNvPr>
          <p:cNvSpPr/>
          <p:nvPr/>
        </p:nvSpPr>
        <p:spPr>
          <a:xfrm>
            <a:off x="3017850" y="5828024"/>
            <a:ext cx="1430153" cy="415636"/>
          </a:xfrm>
          <a:prstGeom prst="borderCallout1">
            <a:avLst>
              <a:gd name="adj1" fmla="val 3366"/>
              <a:gd name="adj2" fmla="val 48548"/>
              <a:gd name="adj3" fmla="val -57280"/>
              <a:gd name="adj4" fmla="val 37251"/>
            </a:avLst>
          </a:prstGeom>
          <a:ln>
            <a:solidFill>
              <a:srgbClr val="00206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28" u="sng">
                <a:latin typeface="Calibri" panose="020F0502020204030204" pitchFamily="34" charset="0"/>
                <a:cs typeface="Calibri" panose="020F0502020204030204" pitchFamily="34" charset="0"/>
              </a:rPr>
              <a:t>Greater Nashua</a:t>
            </a:r>
          </a:p>
          <a:p>
            <a:pPr algn="ctr"/>
            <a:r>
              <a:rPr lang="en-US" sz="1228">
                <a:latin typeface="Calibri" panose="020F0502020204030204" pitchFamily="34" charset="0"/>
                <a:cs typeface="Calibri" panose="020F0502020204030204" pitchFamily="34" charset="0"/>
              </a:rPr>
              <a:t>Nashua </a:t>
            </a:r>
          </a:p>
        </p:txBody>
      </p:sp>
      <p:sp>
        <p:nvSpPr>
          <p:cNvPr id="17" name="Callout: Line 16">
            <a:extLst>
              <a:ext uri="{FF2B5EF4-FFF2-40B4-BE49-F238E27FC236}">
                <a16:creationId xmlns:a16="http://schemas.microsoft.com/office/drawing/2014/main" id="{A3529670-71AC-92E9-97BD-38D600E899E9}"/>
              </a:ext>
              <a:ext uri="{C183D7F6-B498-43B3-948B-1728B52AA6E4}">
                <adec:decorative xmlns:adec="http://schemas.microsoft.com/office/drawing/2017/decorative" val="1"/>
              </a:ext>
            </a:extLst>
          </p:cNvPr>
          <p:cNvSpPr/>
          <p:nvPr/>
        </p:nvSpPr>
        <p:spPr>
          <a:xfrm>
            <a:off x="4060072" y="1873579"/>
            <a:ext cx="2063904" cy="596004"/>
          </a:xfrm>
          <a:prstGeom prst="borderCallout1">
            <a:avLst>
              <a:gd name="adj1" fmla="val 69080"/>
              <a:gd name="adj2" fmla="val -900"/>
              <a:gd name="adj3" fmla="val 114148"/>
              <a:gd name="adj4" fmla="val -7722"/>
            </a:avLst>
          </a:prstGeom>
          <a:ln>
            <a:solidFill>
              <a:srgbClr val="00206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28" u="sng">
                <a:latin typeface="Calibri" panose="020F0502020204030204" pitchFamily="34" charset="0"/>
                <a:cs typeface="Calibri" panose="020F0502020204030204" pitchFamily="34" charset="0"/>
              </a:rPr>
              <a:t>North Country / White Mts </a:t>
            </a:r>
          </a:p>
          <a:p>
            <a:pPr algn="ctr"/>
            <a:r>
              <a:rPr lang="en-US" sz="1228">
                <a:latin typeface="Calibri" panose="020F0502020204030204" pitchFamily="34" charset="0"/>
                <a:cs typeface="Calibri" panose="020F0502020204030204" pitchFamily="34" charset="0"/>
              </a:rPr>
              <a:t>Berlin  </a:t>
            </a:r>
          </a:p>
        </p:txBody>
      </p:sp>
      <p:sp>
        <p:nvSpPr>
          <p:cNvPr id="18" name="Callout: Line 17">
            <a:extLst>
              <a:ext uri="{FF2B5EF4-FFF2-40B4-BE49-F238E27FC236}">
                <a16:creationId xmlns:a16="http://schemas.microsoft.com/office/drawing/2014/main" id="{4F0742A8-4BB6-80AC-1F3E-29D6E8D86741}"/>
              </a:ext>
              <a:ext uri="{C183D7F6-B498-43B3-948B-1728B52AA6E4}">
                <adec:decorative xmlns:adec="http://schemas.microsoft.com/office/drawing/2017/decorative" val="1"/>
              </a:ext>
            </a:extLst>
          </p:cNvPr>
          <p:cNvSpPr/>
          <p:nvPr/>
        </p:nvSpPr>
        <p:spPr>
          <a:xfrm>
            <a:off x="4467107" y="4341428"/>
            <a:ext cx="1822519" cy="415636"/>
          </a:xfrm>
          <a:prstGeom prst="borderCallout1">
            <a:avLst>
              <a:gd name="adj1" fmla="val 59080"/>
              <a:gd name="adj2" fmla="val 400"/>
              <a:gd name="adj3" fmla="val 178433"/>
              <a:gd name="adj4" fmla="val -46060"/>
            </a:avLst>
          </a:prstGeom>
          <a:ln>
            <a:solidFill>
              <a:srgbClr val="00206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28" u="sng">
                <a:latin typeface="Calibri" panose="020F0502020204030204" pitchFamily="34" charset="0"/>
                <a:cs typeface="Calibri" panose="020F0502020204030204" pitchFamily="34" charset="0"/>
              </a:rPr>
              <a:t>Greater Manchester</a:t>
            </a:r>
          </a:p>
          <a:p>
            <a:pPr algn="ctr"/>
            <a:r>
              <a:rPr lang="en-US" sz="1228">
                <a:latin typeface="Calibri" panose="020F0502020204030204" pitchFamily="34" charset="0"/>
                <a:cs typeface="Calibri" panose="020F0502020204030204" pitchFamily="34" charset="0"/>
              </a:rPr>
              <a:t>Manchester  </a:t>
            </a:r>
          </a:p>
        </p:txBody>
      </p:sp>
      <p:sp>
        <p:nvSpPr>
          <p:cNvPr id="19" name="Callout: Line 18">
            <a:extLst>
              <a:ext uri="{FF2B5EF4-FFF2-40B4-BE49-F238E27FC236}">
                <a16:creationId xmlns:a16="http://schemas.microsoft.com/office/drawing/2014/main" id="{775384A8-27F5-0F4E-0BD8-67D82745521E}"/>
              </a:ext>
              <a:ext uri="{C183D7F6-B498-43B3-948B-1728B52AA6E4}">
                <adec:decorative xmlns:adec="http://schemas.microsoft.com/office/drawing/2017/decorative" val="1"/>
              </a:ext>
            </a:extLst>
          </p:cNvPr>
          <p:cNvSpPr/>
          <p:nvPr/>
        </p:nvSpPr>
        <p:spPr>
          <a:xfrm>
            <a:off x="1227372" y="2044072"/>
            <a:ext cx="1671940" cy="415636"/>
          </a:xfrm>
          <a:prstGeom prst="borderCallout1">
            <a:avLst>
              <a:gd name="adj1" fmla="val 49080"/>
              <a:gd name="adj2" fmla="val 100929"/>
              <a:gd name="adj3" fmla="val -137"/>
              <a:gd name="adj4" fmla="val 128792"/>
            </a:avLst>
          </a:prstGeom>
          <a:ln>
            <a:solidFill>
              <a:srgbClr val="00206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28" u="sng" dirty="0">
                <a:latin typeface="Calibri" panose="020F0502020204030204" pitchFamily="34" charset="0"/>
                <a:cs typeface="Calibri" panose="020F0502020204030204" pitchFamily="34" charset="0"/>
              </a:rPr>
              <a:t>North Country</a:t>
            </a:r>
          </a:p>
          <a:p>
            <a:pPr algn="ctr"/>
            <a:r>
              <a:rPr lang="en-US" sz="1228" dirty="0">
                <a:latin typeface="Calibri" panose="020F0502020204030204" pitchFamily="34" charset="0"/>
                <a:cs typeface="Calibri" panose="020F0502020204030204" pitchFamily="34" charset="0"/>
              </a:rPr>
              <a:t>Colebrook  (canceled) </a:t>
            </a:r>
          </a:p>
        </p:txBody>
      </p:sp>
      <p:sp>
        <p:nvSpPr>
          <p:cNvPr id="2" name="Title 1">
            <a:extLst>
              <a:ext uri="{FF2B5EF4-FFF2-40B4-BE49-F238E27FC236}">
                <a16:creationId xmlns:a16="http://schemas.microsoft.com/office/drawing/2014/main" id="{B41153D0-5B07-EBE5-15DE-37CBAFA6F67D}"/>
              </a:ext>
            </a:extLst>
          </p:cNvPr>
          <p:cNvSpPr>
            <a:spLocks noGrp="1"/>
          </p:cNvSpPr>
          <p:nvPr>
            <p:ph type="title"/>
          </p:nvPr>
        </p:nvSpPr>
        <p:spPr>
          <a:xfrm>
            <a:off x="1494370" y="159224"/>
            <a:ext cx="9371949" cy="707673"/>
          </a:xfrm>
        </p:spPr>
        <p:txBody>
          <a:bodyPr vert="horz" lIns="91440" tIns="45720" rIns="91440" bIns="45720" rtlCol="0" anchor="b">
            <a:normAutofit/>
          </a:bodyPr>
          <a:lstStyle/>
          <a:p>
            <a:r>
              <a:rPr lang="en-US" b="1" dirty="0"/>
              <a:t>Overview of PCAP Engagement Efforts</a:t>
            </a:r>
          </a:p>
        </p:txBody>
      </p:sp>
      <p:sp>
        <p:nvSpPr>
          <p:cNvPr id="20" name="TextBox 19">
            <a:extLst>
              <a:ext uri="{FF2B5EF4-FFF2-40B4-BE49-F238E27FC236}">
                <a16:creationId xmlns:a16="http://schemas.microsoft.com/office/drawing/2014/main" id="{6BBFCF42-7A32-FA3E-9F6B-82836CA33E17}"/>
              </a:ext>
            </a:extLst>
          </p:cNvPr>
          <p:cNvSpPr txBox="1"/>
          <p:nvPr/>
        </p:nvSpPr>
        <p:spPr>
          <a:xfrm>
            <a:off x="6441323" y="1665012"/>
            <a:ext cx="5465653" cy="4841325"/>
          </a:xfrm>
          <a:prstGeom prst="rect">
            <a:avLst/>
          </a:prstGeom>
          <a:noFill/>
        </p:spPr>
        <p:txBody>
          <a:bodyPr wrap="square" rtlCol="0">
            <a:spAutoFit/>
          </a:bodyPr>
          <a:lstStyle/>
          <a:p>
            <a:pPr algn="ctr">
              <a:buClr>
                <a:schemeClr val="dk1"/>
              </a:buClr>
              <a:buSzPts val="1100"/>
            </a:pPr>
            <a:r>
              <a:rPr lang="en-US" sz="1600" b="1" u="sng" dirty="0">
                <a:latin typeface="Calibri" panose="020F0502020204030204" pitchFamily="34" charset="0"/>
                <a:ea typeface="Calibri"/>
                <a:cs typeface="Calibri" panose="020F0502020204030204" pitchFamily="34" charset="0"/>
                <a:sym typeface="Calibri"/>
              </a:rPr>
              <a:t>NH Listens Interviews</a:t>
            </a:r>
          </a:p>
          <a:p>
            <a:pPr algn="ctr">
              <a:buClr>
                <a:schemeClr val="dk1"/>
              </a:buClr>
              <a:buSzPts val="1100"/>
            </a:pPr>
            <a:r>
              <a:rPr lang="en-US" sz="1600" dirty="0">
                <a:latin typeface="Calibri"/>
                <a:ea typeface="Calibri"/>
                <a:cs typeface="Calibri"/>
                <a:sym typeface="Calibri"/>
              </a:rPr>
              <a:t>Oct/Nov 2023 - reached out to 36 Stakeholders</a:t>
            </a:r>
          </a:p>
          <a:p>
            <a:pPr algn="ctr">
              <a:buClr>
                <a:schemeClr val="dk1"/>
              </a:buClr>
              <a:buSzPts val="1100"/>
            </a:pPr>
            <a:endParaRPr lang="en-US" sz="1600" dirty="0">
              <a:latin typeface="Calibri"/>
              <a:ea typeface="Calibri"/>
              <a:cs typeface="Calibri"/>
              <a:sym typeface="Calibri"/>
            </a:endParaRPr>
          </a:p>
          <a:p>
            <a:pPr algn="ctr">
              <a:lnSpc>
                <a:spcPct val="115000"/>
              </a:lnSpc>
              <a:buClr>
                <a:schemeClr val="dk1"/>
              </a:buClr>
              <a:buSzPts val="1100"/>
            </a:pPr>
            <a:r>
              <a:rPr lang="en-US" sz="1600" b="1" u="sng" dirty="0">
                <a:latin typeface="Calibri"/>
                <a:ea typeface="Calibri"/>
                <a:cs typeface="Calibri"/>
                <a:sym typeface="Calibri"/>
              </a:rPr>
              <a:t>NH DES – Designated CPRG Email</a:t>
            </a:r>
            <a:endParaRPr lang="en-US" sz="1600" b="1" u="sng" dirty="0">
              <a:latin typeface="Calibri"/>
              <a:ea typeface="Calibri"/>
              <a:cs typeface="Calibri"/>
            </a:endParaRPr>
          </a:p>
          <a:p>
            <a:pPr algn="ctr">
              <a:lnSpc>
                <a:spcPct val="115000"/>
              </a:lnSpc>
              <a:buClr>
                <a:schemeClr val="dk1"/>
              </a:buClr>
              <a:buSzPts val="1100"/>
            </a:pPr>
            <a:r>
              <a:rPr lang="en-US" sz="1600" dirty="0">
                <a:latin typeface="Calibri"/>
                <a:ea typeface="Calibri"/>
                <a:cs typeface="Calibri"/>
                <a:sym typeface="Calibri"/>
              </a:rPr>
              <a:t>Nov 2023 – Feb 2024:  162 emails received and read</a:t>
            </a:r>
          </a:p>
          <a:p>
            <a:pPr algn="ctr">
              <a:lnSpc>
                <a:spcPct val="115000"/>
              </a:lnSpc>
              <a:buClr>
                <a:schemeClr val="dk1"/>
              </a:buClr>
              <a:buSzPts val="1100"/>
            </a:pPr>
            <a:endParaRPr lang="en-US" sz="1600" dirty="0">
              <a:latin typeface="Calibri"/>
              <a:ea typeface="Calibri"/>
              <a:cs typeface="Calibri"/>
              <a:sym typeface="Calibri"/>
            </a:endParaRPr>
          </a:p>
          <a:p>
            <a:pPr marL="127000" marR="127000" algn="ctr">
              <a:buClr>
                <a:schemeClr val="dk1"/>
              </a:buClr>
              <a:buSzPts val="1100"/>
            </a:pPr>
            <a:r>
              <a:rPr lang="en" sz="1200" b="1" dirty="0">
                <a:ea typeface="Calibri"/>
                <a:cs typeface="Calibri"/>
                <a:sym typeface="Calibri"/>
              </a:rPr>
              <a:t> </a:t>
            </a:r>
            <a:r>
              <a:rPr lang="en" sz="1600" b="1" u="sng" dirty="0">
                <a:latin typeface="Calibri"/>
                <a:ea typeface="Calibri"/>
                <a:cs typeface="Calibri"/>
                <a:sym typeface="Calibri"/>
              </a:rPr>
              <a:t>NH D</a:t>
            </a:r>
            <a:r>
              <a:rPr lang="en-US" sz="1600" b="1" u="sng" dirty="0">
                <a:latin typeface="Calibri"/>
                <a:ea typeface="Calibri"/>
                <a:cs typeface="Calibri"/>
                <a:sym typeface="Calibri"/>
              </a:rPr>
              <a:t>ES and NH Listens (UNH) – Late 2023/Early 2024</a:t>
            </a:r>
            <a:endParaRPr lang="en-US" sz="1600" b="1" u="sng" dirty="0">
              <a:latin typeface="Calibri"/>
              <a:ea typeface="Calibri"/>
              <a:cs typeface="Calibri"/>
            </a:endParaRPr>
          </a:p>
          <a:p>
            <a:pPr marL="127000" marR="127000" algn="ctr">
              <a:buClr>
                <a:schemeClr val="dk1"/>
              </a:buClr>
              <a:buSzPts val="1100"/>
            </a:pPr>
            <a:r>
              <a:rPr lang="en-US" sz="1600" dirty="0">
                <a:latin typeface="Calibri"/>
                <a:ea typeface="Calibri"/>
                <a:cs typeface="Calibri"/>
                <a:sym typeface="Calibri"/>
              </a:rPr>
              <a:t>7 In-person Community </a:t>
            </a:r>
            <a:r>
              <a:rPr lang="en" sz="1600" dirty="0">
                <a:latin typeface="Calibri"/>
                <a:ea typeface="Calibri"/>
                <a:cs typeface="Calibri"/>
                <a:sym typeface="Calibri"/>
              </a:rPr>
              <a:t>Engagement Events</a:t>
            </a:r>
            <a:endParaRPr lang="en" sz="1600" dirty="0">
              <a:latin typeface="Calibri"/>
              <a:ea typeface="Calibri"/>
              <a:cs typeface="Calibri"/>
            </a:endParaRPr>
          </a:p>
          <a:p>
            <a:pPr marL="127000" marR="127000" algn="ctr">
              <a:buClr>
                <a:schemeClr val="dk1"/>
              </a:buClr>
              <a:buSzPts val="1100"/>
            </a:pPr>
            <a:r>
              <a:rPr lang="en" sz="1600" dirty="0">
                <a:latin typeface="Calibri"/>
                <a:ea typeface="Calibri"/>
                <a:cs typeface="Calibri"/>
                <a:sym typeface="Calibri"/>
              </a:rPr>
              <a:t>3 Statewide Online Community Conversations</a:t>
            </a:r>
            <a:endParaRPr lang="en" sz="1600" dirty="0">
              <a:latin typeface="Calibri" panose="020F0502020204030204" pitchFamily="34" charset="0"/>
              <a:ea typeface="Calibri"/>
              <a:cs typeface="Calibri" panose="020F0502020204030204" pitchFamily="34" charset="0"/>
            </a:endParaRPr>
          </a:p>
          <a:p>
            <a:pPr marL="127000" marR="127000" algn="ctr">
              <a:buClr>
                <a:schemeClr val="dk1"/>
              </a:buClr>
              <a:buSzPts val="1100"/>
            </a:pPr>
            <a:r>
              <a:rPr lang="en" sz="1600" dirty="0">
                <a:latin typeface="Calibri"/>
                <a:ea typeface="Calibri"/>
                <a:cs typeface="Calibri"/>
                <a:sym typeface="Calibri"/>
              </a:rPr>
              <a:t>3 Statewide Online Cross-Sector Stakeholder Meetings</a:t>
            </a:r>
          </a:p>
          <a:p>
            <a:pPr marL="127000" marR="127000" algn="ctr">
              <a:buClr>
                <a:schemeClr val="dk1"/>
              </a:buClr>
              <a:buSzPts val="1100"/>
            </a:pPr>
            <a:endParaRPr lang="en" sz="1600" dirty="0">
              <a:latin typeface="Calibri"/>
              <a:ea typeface="Calibri"/>
              <a:cs typeface="Calibri"/>
              <a:sym typeface="Calibri"/>
            </a:endParaRPr>
          </a:p>
          <a:p>
            <a:pPr algn="ctr">
              <a:buClr>
                <a:schemeClr val="dk1"/>
              </a:buClr>
              <a:buSzPts val="1100"/>
            </a:pPr>
            <a:r>
              <a:rPr lang="en" sz="1600" b="1" u="sng" dirty="0">
                <a:latin typeface="Calibri"/>
                <a:ea typeface="Calibri"/>
                <a:cs typeface="Calibri"/>
                <a:sym typeface="Calibri"/>
              </a:rPr>
              <a:t>NH D</a:t>
            </a:r>
            <a:r>
              <a:rPr lang="en-US" sz="1600" b="1" u="sng" dirty="0">
                <a:latin typeface="Calibri"/>
                <a:ea typeface="Calibri"/>
                <a:cs typeface="Calibri"/>
                <a:sym typeface="Calibri"/>
              </a:rPr>
              <a:t>ES CPRG Engagement  With NH State Agencies </a:t>
            </a:r>
            <a:endParaRPr lang="en" sz="1600" b="1" dirty="0">
              <a:latin typeface="Calibri" panose="020F0502020204030204" pitchFamily="34" charset="0"/>
              <a:ea typeface="Calibri"/>
              <a:cs typeface="Calibri" panose="020F0502020204030204" pitchFamily="34" charset="0"/>
            </a:endParaRPr>
          </a:p>
          <a:p>
            <a:pPr algn="ctr">
              <a:buClr>
                <a:schemeClr val="dk1"/>
              </a:buClr>
              <a:buSzPts val="1100"/>
            </a:pPr>
            <a:r>
              <a:rPr lang="en-US" sz="1600" dirty="0">
                <a:latin typeface="Calibri"/>
                <a:ea typeface="Calibri"/>
                <a:cs typeface="Calibri"/>
                <a:sym typeface="Calibri"/>
              </a:rPr>
              <a:t>Dec 2023/Jan 2024:  meetings w/ other state agencies</a:t>
            </a:r>
            <a:endParaRPr lang="en-US" sz="1600" dirty="0">
              <a:latin typeface="Calibri"/>
              <a:ea typeface="Calibri"/>
              <a:cs typeface="Calibri"/>
            </a:endParaRPr>
          </a:p>
          <a:p>
            <a:pPr algn="ctr">
              <a:buClr>
                <a:schemeClr val="dk1"/>
              </a:buClr>
              <a:buSzPts val="1100"/>
            </a:pPr>
            <a:r>
              <a:rPr lang="en-US" sz="1600" dirty="0">
                <a:latin typeface="Calibri"/>
                <a:ea typeface="Calibri"/>
                <a:cs typeface="Calibri"/>
                <a:sym typeface="Calibri"/>
              </a:rPr>
              <a:t>Jan 2024: Dept of Environmental Services – all divisions</a:t>
            </a:r>
          </a:p>
          <a:p>
            <a:pPr algn="ctr">
              <a:buClr>
                <a:schemeClr val="dk1"/>
              </a:buClr>
              <a:buSzPts val="1100"/>
            </a:pPr>
            <a:endParaRPr lang="en-US" sz="1600" dirty="0">
              <a:latin typeface="Calibri"/>
              <a:ea typeface="Calibri"/>
              <a:cs typeface="Calibri"/>
              <a:sym typeface="Calibri"/>
            </a:endParaRPr>
          </a:p>
          <a:p>
            <a:pPr algn="ctr">
              <a:lnSpc>
                <a:spcPct val="115000"/>
              </a:lnSpc>
              <a:buClr>
                <a:schemeClr val="dk1"/>
              </a:buClr>
              <a:buSzPts val="1100"/>
            </a:pPr>
            <a:r>
              <a:rPr lang="en-US" sz="1600" b="1" u="sng" dirty="0">
                <a:latin typeface="Calibri"/>
                <a:ea typeface="Calibri"/>
                <a:cs typeface="Calibri"/>
                <a:sym typeface="Calibri"/>
              </a:rPr>
              <a:t>NH DES – Public Notice Of Draft Priority PCAP Measures</a:t>
            </a:r>
            <a:endParaRPr lang="en-US" sz="1600" b="1" u="sng" dirty="0">
              <a:latin typeface="Calibri"/>
              <a:ea typeface="Calibri"/>
              <a:cs typeface="Calibri"/>
            </a:endParaRPr>
          </a:p>
          <a:p>
            <a:pPr algn="ctr">
              <a:lnSpc>
                <a:spcPct val="115000"/>
              </a:lnSpc>
              <a:buClr>
                <a:schemeClr val="dk1"/>
              </a:buClr>
              <a:buSzPts val="1100"/>
            </a:pPr>
            <a:r>
              <a:rPr lang="en-US" sz="1600" dirty="0">
                <a:latin typeface="Calibri"/>
                <a:ea typeface="Calibri"/>
                <a:cs typeface="Calibri"/>
                <a:sym typeface="Calibri"/>
              </a:rPr>
              <a:t>Feb 5-20, 2024:  comment period</a:t>
            </a:r>
            <a:endParaRPr lang="en-US" sz="1600" dirty="0">
              <a:latin typeface="Calibri"/>
              <a:ea typeface="Calibri"/>
              <a:cs typeface="Calibri"/>
            </a:endParaRPr>
          </a:p>
          <a:p>
            <a:pPr algn="ctr">
              <a:buClr>
                <a:schemeClr val="dk1"/>
              </a:buClr>
              <a:buSzPts val="1100"/>
            </a:pPr>
            <a:endParaRPr lang="en-US" sz="1800" dirty="0">
              <a:solidFill>
                <a:schemeClr val="accent2"/>
              </a:solidFill>
              <a:latin typeface="Calibri"/>
              <a:ea typeface="Calibri"/>
              <a:cs typeface="Calibri"/>
            </a:endParaRPr>
          </a:p>
        </p:txBody>
      </p:sp>
      <p:pic>
        <p:nvPicPr>
          <p:cNvPr id="5" name="Google Shape;308;p44">
            <a:extLst>
              <a:ext uri="{FF2B5EF4-FFF2-40B4-BE49-F238E27FC236}">
                <a16:creationId xmlns:a16="http://schemas.microsoft.com/office/drawing/2014/main" id="{69F40611-DB26-1C8E-F675-933ABD4DF3E7}"/>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593658" y="156047"/>
            <a:ext cx="1457393" cy="803312"/>
          </a:xfrm>
          <a:prstGeom prst="rect">
            <a:avLst/>
          </a:prstGeom>
          <a:noFill/>
          <a:ln>
            <a:noFill/>
          </a:ln>
        </p:spPr>
      </p:pic>
      <p:pic>
        <p:nvPicPr>
          <p:cNvPr id="6" name="Google Shape;293;p42" descr="New Hampshire Listens Logo">
            <a:extLst>
              <a:ext uri="{FF2B5EF4-FFF2-40B4-BE49-F238E27FC236}">
                <a16:creationId xmlns:a16="http://schemas.microsoft.com/office/drawing/2014/main" id="{1FD7598F-0A42-A5CB-24BB-7F416059CB9F}"/>
              </a:ext>
              <a:ext uri="{C183D7F6-B498-43B3-948B-1728B52AA6E4}">
                <adec:decorative xmlns:adec="http://schemas.microsoft.com/office/drawing/2017/decorative" val="0"/>
              </a:ext>
            </a:extLst>
          </p:cNvPr>
          <p:cNvPicPr preferRelativeResize="0"/>
          <p:nvPr/>
        </p:nvPicPr>
        <p:blipFill rotWithShape="1">
          <a:blip r:embed="rId5">
            <a:alphaModFix/>
          </a:blip>
          <a:srcRect/>
          <a:stretch/>
        </p:blipFill>
        <p:spPr>
          <a:xfrm>
            <a:off x="10889503" y="1157950"/>
            <a:ext cx="1017336" cy="1133600"/>
          </a:xfrm>
          <a:prstGeom prst="rect">
            <a:avLst/>
          </a:prstGeom>
          <a:noFill/>
          <a:ln>
            <a:noFill/>
          </a:ln>
        </p:spPr>
      </p:pic>
    </p:spTree>
    <p:extLst>
      <p:ext uri="{BB962C8B-B14F-4D97-AF65-F5344CB8AC3E}">
        <p14:creationId xmlns:p14="http://schemas.microsoft.com/office/powerpoint/2010/main" val="237814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2641F-2BBD-786E-EC83-EDF829667443}"/>
              </a:ext>
            </a:extLst>
          </p:cNvPr>
          <p:cNvSpPr>
            <a:spLocks noGrp="1"/>
          </p:cNvSpPr>
          <p:nvPr>
            <p:ph type="title"/>
          </p:nvPr>
        </p:nvSpPr>
        <p:spPr>
          <a:xfrm>
            <a:off x="415600" y="95940"/>
            <a:ext cx="11360800" cy="763600"/>
          </a:xfrm>
        </p:spPr>
        <p:txBody>
          <a:bodyPr anchor="ctr">
            <a:noAutofit/>
          </a:bodyPr>
          <a:lstStyle/>
          <a:p>
            <a:r>
              <a:rPr lang="en-US" sz="2800" dirty="0"/>
              <a:t>In-Person Community Engagement facilitated by NH Listens </a:t>
            </a:r>
          </a:p>
        </p:txBody>
      </p:sp>
      <p:pic>
        <p:nvPicPr>
          <p:cNvPr id="18" name="Picture 17" descr="A group of people in a room">
            <a:extLst>
              <a:ext uri="{FF2B5EF4-FFF2-40B4-BE49-F238E27FC236}">
                <a16:creationId xmlns:a16="http://schemas.microsoft.com/office/drawing/2014/main" id="{6D2FE067-D8A3-90F5-2E3E-CE39DAF6D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676" y="4007786"/>
            <a:ext cx="3362150" cy="2524899"/>
          </a:xfrm>
          <a:prstGeom prst="rect">
            <a:avLst/>
          </a:prstGeom>
        </p:spPr>
      </p:pic>
      <p:pic>
        <p:nvPicPr>
          <p:cNvPr id="20" name="Picture 19" descr="A group of people in a room">
            <a:extLst>
              <a:ext uri="{FF2B5EF4-FFF2-40B4-BE49-F238E27FC236}">
                <a16:creationId xmlns:a16="http://schemas.microsoft.com/office/drawing/2014/main" id="{E615E6D7-5237-848C-9E82-D0780ACDF0D5}"/>
              </a:ext>
            </a:extLst>
          </p:cNvPr>
          <p:cNvPicPr>
            <a:picLocks noChangeAspect="1"/>
          </p:cNvPicPr>
          <p:nvPr/>
        </p:nvPicPr>
        <p:blipFill rotWithShape="1">
          <a:blip r:embed="rId4">
            <a:extLst>
              <a:ext uri="{28A0092B-C50C-407E-A947-70E740481C1C}">
                <a14:useLocalDpi xmlns:a14="http://schemas.microsoft.com/office/drawing/2010/main" val="0"/>
              </a:ext>
            </a:extLst>
          </a:blip>
          <a:srcRect t="31669"/>
          <a:stretch/>
        </p:blipFill>
        <p:spPr>
          <a:xfrm>
            <a:off x="433053" y="3101794"/>
            <a:ext cx="3531078" cy="1811985"/>
          </a:xfrm>
          <a:prstGeom prst="rect">
            <a:avLst/>
          </a:prstGeom>
        </p:spPr>
      </p:pic>
      <p:pic>
        <p:nvPicPr>
          <p:cNvPr id="22" name="Picture 21" descr="A group of people in a room">
            <a:extLst>
              <a:ext uri="{FF2B5EF4-FFF2-40B4-BE49-F238E27FC236}">
                <a16:creationId xmlns:a16="http://schemas.microsoft.com/office/drawing/2014/main" id="{EC71BAB2-1B3F-3DA9-31CC-7659A919542C}"/>
              </a:ext>
            </a:extLst>
          </p:cNvPr>
          <p:cNvPicPr>
            <a:picLocks noChangeAspect="1"/>
          </p:cNvPicPr>
          <p:nvPr/>
        </p:nvPicPr>
        <p:blipFill rotWithShape="1">
          <a:blip r:embed="rId5">
            <a:extLst>
              <a:ext uri="{28A0092B-C50C-407E-A947-70E740481C1C}">
                <a14:useLocalDpi xmlns:a14="http://schemas.microsoft.com/office/drawing/2010/main" val="0"/>
              </a:ext>
            </a:extLst>
          </a:blip>
          <a:srcRect l="19558"/>
          <a:stretch/>
        </p:blipFill>
        <p:spPr>
          <a:xfrm>
            <a:off x="4171676" y="1046303"/>
            <a:ext cx="2996040" cy="2795370"/>
          </a:xfrm>
          <a:prstGeom prst="rect">
            <a:avLst/>
          </a:prstGeom>
        </p:spPr>
      </p:pic>
      <p:pic>
        <p:nvPicPr>
          <p:cNvPr id="24" name="Picture 23" descr="A group of people working on a table">
            <a:extLst>
              <a:ext uri="{FF2B5EF4-FFF2-40B4-BE49-F238E27FC236}">
                <a16:creationId xmlns:a16="http://schemas.microsoft.com/office/drawing/2014/main" id="{6E15B6C0-7734-9C9A-356A-B05622E2C578}"/>
              </a:ext>
            </a:extLst>
          </p:cNvPr>
          <p:cNvPicPr>
            <a:picLocks noChangeAspect="1"/>
          </p:cNvPicPr>
          <p:nvPr/>
        </p:nvPicPr>
        <p:blipFill rotWithShape="1">
          <a:blip r:embed="rId6">
            <a:extLst>
              <a:ext uri="{28A0092B-C50C-407E-A947-70E740481C1C}">
                <a14:useLocalDpi xmlns:a14="http://schemas.microsoft.com/office/drawing/2010/main" val="0"/>
              </a:ext>
            </a:extLst>
          </a:blip>
          <a:srcRect l="27080"/>
          <a:stretch/>
        </p:blipFill>
        <p:spPr>
          <a:xfrm>
            <a:off x="7741371" y="4004011"/>
            <a:ext cx="2447537" cy="2524899"/>
          </a:xfrm>
          <a:prstGeom prst="rect">
            <a:avLst/>
          </a:prstGeom>
        </p:spPr>
      </p:pic>
      <p:pic>
        <p:nvPicPr>
          <p:cNvPr id="26" name="Picture 25" descr="A group of people in a room">
            <a:extLst>
              <a:ext uri="{FF2B5EF4-FFF2-40B4-BE49-F238E27FC236}">
                <a16:creationId xmlns:a16="http://schemas.microsoft.com/office/drawing/2014/main" id="{2A93F2D1-582D-690B-DB1C-8C077EBAC814}"/>
              </a:ext>
            </a:extLst>
          </p:cNvPr>
          <p:cNvPicPr>
            <a:picLocks noChangeAspect="1"/>
          </p:cNvPicPr>
          <p:nvPr/>
        </p:nvPicPr>
        <p:blipFill rotWithShape="1">
          <a:blip r:embed="rId7">
            <a:extLst>
              <a:ext uri="{28A0092B-C50C-407E-A947-70E740481C1C}">
                <a14:useLocalDpi xmlns:a14="http://schemas.microsoft.com/office/drawing/2010/main" val="0"/>
              </a:ext>
            </a:extLst>
          </a:blip>
          <a:srcRect t="42007"/>
          <a:stretch/>
        </p:blipFill>
        <p:spPr>
          <a:xfrm>
            <a:off x="433053" y="5011916"/>
            <a:ext cx="3531078" cy="1537827"/>
          </a:xfrm>
          <a:prstGeom prst="rect">
            <a:avLst/>
          </a:prstGeom>
        </p:spPr>
      </p:pic>
      <p:pic>
        <p:nvPicPr>
          <p:cNvPr id="28" name="Picture 27" descr="A group of people in a room">
            <a:extLst>
              <a:ext uri="{FF2B5EF4-FFF2-40B4-BE49-F238E27FC236}">
                <a16:creationId xmlns:a16="http://schemas.microsoft.com/office/drawing/2014/main" id="{1F036CA5-A996-CB40-0B8E-E6407CE22652}"/>
              </a:ext>
            </a:extLst>
          </p:cNvPr>
          <p:cNvPicPr>
            <a:picLocks noChangeAspect="1"/>
          </p:cNvPicPr>
          <p:nvPr/>
        </p:nvPicPr>
        <p:blipFill rotWithShape="1">
          <a:blip r:embed="rId8">
            <a:extLst>
              <a:ext uri="{28A0092B-C50C-407E-A947-70E740481C1C}">
                <a14:useLocalDpi xmlns:a14="http://schemas.microsoft.com/office/drawing/2010/main" val="0"/>
              </a:ext>
            </a:extLst>
          </a:blip>
          <a:srcRect t="24240"/>
          <a:stretch/>
        </p:blipFill>
        <p:spPr>
          <a:xfrm>
            <a:off x="433053" y="924822"/>
            <a:ext cx="3531078" cy="2008961"/>
          </a:xfrm>
          <a:prstGeom prst="rect">
            <a:avLst/>
          </a:prstGeom>
        </p:spPr>
      </p:pic>
      <p:pic>
        <p:nvPicPr>
          <p:cNvPr id="30" name="Picture 29" descr="A white sheet of paper with yellow sticky notes, prompt on the sheet reads, &quot;Priorities for GHG and air pollution in Nashua and surrounding towns and communities.&quot;">
            <a:extLst>
              <a:ext uri="{FF2B5EF4-FFF2-40B4-BE49-F238E27FC236}">
                <a16:creationId xmlns:a16="http://schemas.microsoft.com/office/drawing/2014/main" id="{AE6170FA-7E68-ABE1-C9AC-7F9E285EBB84}"/>
              </a:ext>
            </a:extLst>
          </p:cNvPr>
          <p:cNvPicPr>
            <a:picLocks noChangeAspect="1"/>
          </p:cNvPicPr>
          <p:nvPr/>
        </p:nvPicPr>
        <p:blipFill rotWithShape="1">
          <a:blip r:embed="rId9">
            <a:extLst>
              <a:ext uri="{28A0092B-C50C-407E-A947-70E740481C1C}">
                <a14:useLocalDpi xmlns:a14="http://schemas.microsoft.com/office/drawing/2010/main" val="0"/>
              </a:ext>
            </a:extLst>
          </a:blip>
          <a:srcRect b="24353"/>
          <a:stretch/>
        </p:blipFill>
        <p:spPr>
          <a:xfrm>
            <a:off x="7488947" y="1229674"/>
            <a:ext cx="2447536" cy="2427893"/>
          </a:xfrm>
          <a:prstGeom prst="rect">
            <a:avLst/>
          </a:prstGeom>
        </p:spPr>
      </p:pic>
      <p:pic>
        <p:nvPicPr>
          <p:cNvPr id="3" name="Google Shape;293;p42" descr="New Hampshire Listens Logo">
            <a:extLst>
              <a:ext uri="{FF2B5EF4-FFF2-40B4-BE49-F238E27FC236}">
                <a16:creationId xmlns:a16="http://schemas.microsoft.com/office/drawing/2014/main" id="{23E011E0-992B-0F9E-FB40-A96E083C673A}"/>
              </a:ext>
              <a:ext uri="{C183D7F6-B498-43B3-948B-1728B52AA6E4}">
                <adec:decorative xmlns:adec="http://schemas.microsoft.com/office/drawing/2017/decorative" val="0"/>
              </a:ext>
            </a:extLst>
          </p:cNvPr>
          <p:cNvPicPr preferRelativeResize="0"/>
          <p:nvPr/>
        </p:nvPicPr>
        <p:blipFill rotWithShape="1">
          <a:blip r:embed="rId10">
            <a:alphaModFix/>
          </a:blip>
          <a:srcRect/>
          <a:stretch/>
        </p:blipFill>
        <p:spPr>
          <a:xfrm>
            <a:off x="10144028" y="1427215"/>
            <a:ext cx="1614919" cy="1704109"/>
          </a:xfrm>
          <a:prstGeom prst="rect">
            <a:avLst/>
          </a:prstGeom>
          <a:noFill/>
          <a:ln>
            <a:noFill/>
          </a:ln>
        </p:spPr>
      </p:pic>
    </p:spTree>
    <p:extLst>
      <p:ext uri="{BB962C8B-B14F-4D97-AF65-F5344CB8AC3E}">
        <p14:creationId xmlns:p14="http://schemas.microsoft.com/office/powerpoint/2010/main" val="2016460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E09ADA0-F013-1AE2-EA94-30691CB364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0635" y="453486"/>
            <a:ext cx="6370591" cy="2837746"/>
          </a:xfrm>
          <a:prstGeom prst="rect">
            <a:avLst/>
          </a:prstGeom>
        </p:spPr>
      </p:pic>
      <p:pic>
        <p:nvPicPr>
          <p:cNvPr id="3" name="Picture 2" descr="This screenshot shows a Natural and Working Lands &amp; Agriculture interactive slide where people are voting with dots about projects they want to talk more about. ">
            <a:extLst>
              <a:ext uri="{FF2B5EF4-FFF2-40B4-BE49-F238E27FC236}">
                <a16:creationId xmlns:a16="http://schemas.microsoft.com/office/drawing/2014/main" id="{E500926E-FB31-BAAF-C58E-DEA5929E6E8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52" t="8378"/>
          <a:stretch/>
        </p:blipFill>
        <p:spPr bwMode="auto">
          <a:xfrm>
            <a:off x="6201183" y="3509935"/>
            <a:ext cx="5486400" cy="3098165"/>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4" name="Picture 3" descr="Screenshot of Interactive Google Slides Online Community Conversation 1 - This chart shows the eight sectors of greenhouse gasses with questions to prompt small group conversation. ">
            <a:extLst>
              <a:ext uri="{FF2B5EF4-FFF2-40B4-BE49-F238E27FC236}">
                <a16:creationId xmlns:a16="http://schemas.microsoft.com/office/drawing/2014/main" id="{3C47D871-3807-6E28-C716-DE946F45E6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738"/>
          <a:stretch/>
        </p:blipFill>
        <p:spPr bwMode="auto">
          <a:xfrm>
            <a:off x="440635" y="3509935"/>
            <a:ext cx="5590229" cy="3041333"/>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588FCC26-207E-EB15-46EF-A48686BB2705}"/>
              </a:ext>
            </a:extLst>
          </p:cNvPr>
          <p:cNvSpPr>
            <a:spLocks noGrp="1"/>
          </p:cNvSpPr>
          <p:nvPr>
            <p:ph type="title"/>
          </p:nvPr>
        </p:nvSpPr>
        <p:spPr>
          <a:xfrm>
            <a:off x="6569766" y="572409"/>
            <a:ext cx="4907949" cy="1299950"/>
          </a:xfrm>
        </p:spPr>
        <p:txBody>
          <a:bodyPr anchor="ctr">
            <a:noAutofit/>
          </a:bodyPr>
          <a:lstStyle/>
          <a:p>
            <a:pPr algn="r"/>
            <a:r>
              <a:rPr lang="en-US" sz="2800" dirty="0"/>
              <a:t>Virtual Community Engagement facilitated by </a:t>
            </a:r>
            <a:br>
              <a:rPr lang="en-US" sz="2800" dirty="0"/>
            </a:br>
            <a:r>
              <a:rPr lang="en-US" sz="2800" dirty="0"/>
              <a:t>NH Listens </a:t>
            </a:r>
          </a:p>
        </p:txBody>
      </p:sp>
      <p:pic>
        <p:nvPicPr>
          <p:cNvPr id="2" name="Google Shape;293;p42" descr="New Hampshire Listens Logo">
            <a:extLst>
              <a:ext uri="{FF2B5EF4-FFF2-40B4-BE49-F238E27FC236}">
                <a16:creationId xmlns:a16="http://schemas.microsoft.com/office/drawing/2014/main" id="{057F444E-40E3-0843-E7CD-26D15557B636}"/>
              </a:ext>
              <a:ext uri="{C183D7F6-B498-43B3-948B-1728B52AA6E4}">
                <adec:decorative xmlns:adec="http://schemas.microsoft.com/office/drawing/2017/decorative" val="0"/>
              </a:ext>
            </a:extLst>
          </p:cNvPr>
          <p:cNvPicPr preferRelativeResize="0"/>
          <p:nvPr/>
        </p:nvPicPr>
        <p:blipFill rotWithShape="1">
          <a:blip r:embed="rId6">
            <a:alphaModFix/>
          </a:blip>
          <a:srcRect/>
          <a:stretch/>
        </p:blipFill>
        <p:spPr>
          <a:xfrm>
            <a:off x="7901019" y="1552700"/>
            <a:ext cx="1552697" cy="1591048"/>
          </a:xfrm>
          <a:prstGeom prst="rect">
            <a:avLst/>
          </a:prstGeom>
          <a:noFill/>
          <a:ln>
            <a:noFill/>
          </a:ln>
        </p:spPr>
      </p:pic>
    </p:spTree>
    <p:extLst>
      <p:ext uri="{BB962C8B-B14F-4D97-AF65-F5344CB8AC3E}">
        <p14:creationId xmlns:p14="http://schemas.microsoft.com/office/powerpoint/2010/main" val="178195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4"/>
          <p:cNvSpPr txBox="1">
            <a:spLocks noGrp="1"/>
          </p:cNvSpPr>
          <p:nvPr>
            <p:ph type="title"/>
          </p:nvPr>
        </p:nvSpPr>
        <p:spPr>
          <a:xfrm>
            <a:off x="838200" y="365125"/>
            <a:ext cx="10515600" cy="1325600"/>
          </a:xfrm>
          <a:prstGeom prst="rect">
            <a:avLst/>
          </a:prstGeom>
          <a:noFill/>
          <a:ln>
            <a:noFill/>
          </a:ln>
        </p:spPr>
        <p:txBody>
          <a:bodyPr spcFirstLastPara="1" wrap="square" lIns="91425" tIns="45700" rIns="91425" bIns="45700" anchor="ctr" anchorCtr="0">
            <a:normAutofit/>
          </a:bodyPr>
          <a:lstStyle/>
          <a:p>
            <a:pPr>
              <a:spcBef>
                <a:spcPts val="0"/>
              </a:spcBef>
              <a:buClr>
                <a:srgbClr val="ED7D31"/>
              </a:buClr>
              <a:buSzPts val="3400"/>
            </a:pPr>
            <a:r>
              <a:rPr lang="en" sz="4900" b="1"/>
              <a:t>Activity: Zoom Q&amp;A</a:t>
            </a:r>
          </a:p>
        </p:txBody>
      </p:sp>
      <p:sp>
        <p:nvSpPr>
          <p:cNvPr id="307" name="Google Shape;307;p44"/>
          <p:cNvSpPr txBox="1">
            <a:spLocks noGrp="1"/>
          </p:cNvSpPr>
          <p:nvPr>
            <p:ph type="body" idx="1"/>
          </p:nvPr>
        </p:nvSpPr>
        <p:spPr>
          <a:xfrm>
            <a:off x="658433" y="1620800"/>
            <a:ext cx="11041600" cy="4556000"/>
          </a:xfrm>
          <a:prstGeom prst="rect">
            <a:avLst/>
          </a:prstGeom>
          <a:noFill/>
          <a:ln>
            <a:noFill/>
          </a:ln>
        </p:spPr>
        <p:txBody>
          <a:bodyPr spcFirstLastPara="1" vert="horz" wrap="square" lIns="91425" tIns="45700" rIns="91425" bIns="45700" rtlCol="0" anchor="t" anchorCtr="0">
            <a:noAutofit/>
          </a:bodyPr>
          <a:lstStyle/>
          <a:p>
            <a:pPr marL="0" indent="0">
              <a:buNone/>
            </a:pPr>
            <a:r>
              <a:rPr lang="en-US" sz="2800" b="1" dirty="0">
                <a:solidFill>
                  <a:schemeClr val="dk2"/>
                </a:solidFill>
                <a:highlight>
                  <a:srgbClr val="FFFFFF"/>
                </a:highlight>
                <a:latin typeface="Calibri"/>
                <a:cs typeface="Calibri"/>
              </a:rPr>
              <a:t>Collecting your questions: </a:t>
            </a:r>
            <a:endParaRPr lang="en-US" sz="2800" b="1" dirty="0">
              <a:solidFill>
                <a:schemeClr val="dk2"/>
              </a:solidFill>
              <a:highlight>
                <a:srgbClr val="FFFFFF"/>
              </a:highlight>
              <a:latin typeface="Calibri"/>
              <a:ea typeface="Calibri"/>
              <a:cs typeface="Calibri"/>
            </a:endParaRPr>
          </a:p>
          <a:p>
            <a:pPr marL="0" indent="0">
              <a:buNone/>
            </a:pPr>
            <a:endParaRPr lang="en-US" sz="2800" b="1" dirty="0">
              <a:solidFill>
                <a:schemeClr val="dk2"/>
              </a:solidFill>
              <a:highlight>
                <a:srgbClr val="FFFFFF"/>
              </a:highlight>
              <a:latin typeface="Calibri"/>
              <a:ea typeface="Calibri"/>
              <a:cs typeface="Calibri"/>
            </a:endParaRPr>
          </a:p>
          <a:p>
            <a:pPr marL="0" indent="0" algn="ctr">
              <a:buNone/>
            </a:pPr>
            <a:r>
              <a:rPr lang="en-US" sz="2800" i="1" dirty="0">
                <a:solidFill>
                  <a:schemeClr val="dk2"/>
                </a:solidFill>
                <a:highlight>
                  <a:srgbClr val="FFFFFF"/>
                </a:highlight>
                <a:latin typeface="Calibri"/>
                <a:cs typeface="Calibri"/>
              </a:rPr>
              <a:t>As we hear the updates: </a:t>
            </a:r>
            <a:endParaRPr lang="en-US" sz="2800" i="1" dirty="0">
              <a:solidFill>
                <a:schemeClr val="dk2"/>
              </a:solidFill>
              <a:highlight>
                <a:srgbClr val="FFFFFF"/>
              </a:highlight>
              <a:latin typeface="Calibri"/>
              <a:ea typeface="Calibri"/>
              <a:cs typeface="Calibri"/>
            </a:endParaRPr>
          </a:p>
          <a:p>
            <a:pPr marL="0" indent="0" algn="ctr">
              <a:buNone/>
            </a:pPr>
            <a:r>
              <a:rPr lang="en-US" sz="4000" dirty="0">
                <a:solidFill>
                  <a:schemeClr val="dk2"/>
                </a:solidFill>
                <a:highlight>
                  <a:srgbClr val="FFFFFF"/>
                </a:highlight>
                <a:latin typeface="Calibri"/>
                <a:cs typeface="Calibri"/>
              </a:rPr>
              <a:t>What questions do you have today about PCAP measures, Implementation Grants, upcoming CCAP and next steps?</a:t>
            </a:r>
            <a:endParaRPr lang="en-US" sz="4000" dirty="0">
              <a:solidFill>
                <a:schemeClr val="dk2"/>
              </a:solidFill>
              <a:highlight>
                <a:srgbClr val="FFFFFF"/>
              </a:highlight>
              <a:latin typeface="Calibri"/>
              <a:ea typeface="Calibri"/>
              <a:cs typeface="Calibri"/>
            </a:endParaRPr>
          </a:p>
          <a:p>
            <a:pPr marL="0" indent="0">
              <a:buNone/>
            </a:pPr>
            <a:endParaRPr lang="en-US" sz="4000" b="1" dirty="0">
              <a:solidFill>
                <a:schemeClr val="dk2"/>
              </a:solidFill>
              <a:highlight>
                <a:srgbClr val="FFFFFF"/>
              </a:highlight>
              <a:latin typeface="Calibri"/>
              <a:ea typeface="Calibri"/>
              <a:cs typeface="Calibri"/>
            </a:endParaRPr>
          </a:p>
        </p:txBody>
      </p:sp>
      <p:pic>
        <p:nvPicPr>
          <p:cNvPr id="308" name="Google Shape;308;p4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593658" y="156047"/>
            <a:ext cx="1457393" cy="803312"/>
          </a:xfrm>
          <a:prstGeom prst="rect">
            <a:avLst/>
          </a:prstGeom>
          <a:noFill/>
          <a:ln>
            <a:noFill/>
          </a:ln>
        </p:spPr>
      </p:pic>
      <p:pic>
        <p:nvPicPr>
          <p:cNvPr id="2" name="Google Shape;293;p42" descr="New Hampshire Listens Logo">
            <a:extLst>
              <a:ext uri="{FF2B5EF4-FFF2-40B4-BE49-F238E27FC236}">
                <a16:creationId xmlns:a16="http://schemas.microsoft.com/office/drawing/2014/main" id="{D68AB8C6-A3B3-1A21-2295-EDE08C4CC6A1}"/>
              </a:ex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10682697" y="5273559"/>
            <a:ext cx="1017336" cy="1133600"/>
          </a:xfrm>
          <a:prstGeom prst="rect">
            <a:avLst/>
          </a:prstGeom>
          <a:noFill/>
          <a:ln>
            <a:noFill/>
          </a:ln>
        </p:spPr>
      </p:pic>
    </p:spTree>
    <p:extLst>
      <p:ext uri="{BB962C8B-B14F-4D97-AF65-F5344CB8AC3E}">
        <p14:creationId xmlns:p14="http://schemas.microsoft.com/office/powerpoint/2010/main" val="4258868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a:extLst>
            <a:ext uri="{FF2B5EF4-FFF2-40B4-BE49-F238E27FC236}">
              <a16:creationId xmlns:a16="http://schemas.microsoft.com/office/drawing/2014/main" id="{4588CAAA-38B1-6909-BAFA-34F6FD7F447A}"/>
            </a:ext>
          </a:extLst>
        </p:cNvPr>
        <p:cNvGrpSpPr/>
        <p:nvPr/>
      </p:nvGrpSpPr>
      <p:grpSpPr>
        <a:xfrm>
          <a:off x="0" y="0"/>
          <a:ext cx="0" cy="0"/>
          <a:chOff x="0" y="0"/>
          <a:chExt cx="0" cy="0"/>
        </a:xfrm>
      </p:grpSpPr>
      <p:sp>
        <p:nvSpPr>
          <p:cNvPr id="355" name="Google Shape;355;p46">
            <a:extLst>
              <a:ext uri="{FF2B5EF4-FFF2-40B4-BE49-F238E27FC236}">
                <a16:creationId xmlns:a16="http://schemas.microsoft.com/office/drawing/2014/main" id="{BC579656-0EFE-FAA1-87CB-E5724A4CDAA6}"/>
              </a:ext>
            </a:extLst>
          </p:cNvPr>
          <p:cNvSpPr txBox="1">
            <a:spLocks noGrp="1"/>
          </p:cNvSpPr>
          <p:nvPr>
            <p:ph type="title"/>
          </p:nvPr>
        </p:nvSpPr>
        <p:spPr>
          <a:xfrm>
            <a:off x="5200349" y="372155"/>
            <a:ext cx="6780279" cy="808990"/>
          </a:xfrm>
          <a:prstGeom prst="rect">
            <a:avLst/>
          </a:prstGeom>
        </p:spPr>
        <p:txBody>
          <a:bodyPr spcFirstLastPara="1" vert="horz" wrap="square" lIns="91433" tIns="45700" rIns="91433" bIns="4570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3200" b="1" dirty="0">
                <a:solidFill>
                  <a:srgbClr val="ED7D31"/>
                </a:solidFill>
                <a:latin typeface="Calibri"/>
              </a:rPr>
              <a:t>What We're Hearing and L</a:t>
            </a:r>
            <a:r>
              <a:rPr lang="en-US" sz="3200" b="1" dirty="0">
                <a:solidFill>
                  <a:srgbClr val="ED7D31"/>
                </a:solidFill>
                <a:latin typeface="Calibri"/>
              </a:rPr>
              <a:t>e</a:t>
            </a:r>
            <a:r>
              <a:rPr lang="en" sz="3200" b="1" dirty="0">
                <a:solidFill>
                  <a:srgbClr val="ED7D31"/>
                </a:solidFill>
                <a:latin typeface="Calibri"/>
              </a:rPr>
              <a:t>arning </a:t>
            </a:r>
            <a:endParaRPr lang="en-US" sz="3200" dirty="0"/>
          </a:p>
        </p:txBody>
      </p:sp>
      <p:sp>
        <p:nvSpPr>
          <p:cNvPr id="356" name="Google Shape;356;p46">
            <a:extLst>
              <a:ext uri="{FF2B5EF4-FFF2-40B4-BE49-F238E27FC236}">
                <a16:creationId xmlns:a16="http://schemas.microsoft.com/office/drawing/2014/main" id="{75BE440C-21D5-BFB8-5406-A5ACFFDEC3D9}"/>
              </a:ext>
            </a:extLst>
          </p:cNvPr>
          <p:cNvSpPr txBox="1">
            <a:spLocks noGrp="1"/>
          </p:cNvSpPr>
          <p:nvPr>
            <p:ph type="body" idx="1"/>
          </p:nvPr>
        </p:nvSpPr>
        <p:spPr>
          <a:xfrm>
            <a:off x="5495937" y="1095564"/>
            <a:ext cx="6358868" cy="4296376"/>
          </a:xfrm>
          <a:prstGeom prst="rect">
            <a:avLst/>
          </a:prstGeom>
        </p:spPr>
        <p:txBody>
          <a:bodyPr spcFirstLastPara="1" vert="horz" wrap="square" lIns="91433" tIns="45700" rIns="91433" bIns="45700"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ts val="600"/>
              </a:spcBef>
              <a:spcAft>
                <a:spcPts val="600"/>
              </a:spcAft>
              <a:buSzPts val="2000"/>
              <a:buFont typeface="Wingdings" panose="05000000000000000000" pitchFamily="2" charset="2"/>
              <a:buChar char="ü"/>
            </a:pPr>
            <a:r>
              <a:rPr lang="en" sz="2000" dirty="0">
                <a:highlight>
                  <a:srgbClr val="FFFFFF"/>
                </a:highlight>
                <a:latin typeface="Calibri"/>
              </a:rPr>
              <a:t>NH Emissions - two biggest sectors were Transportation and Buildings.</a:t>
            </a:r>
            <a:endParaRPr lang="en" sz="2000" dirty="0">
              <a:highlight>
                <a:srgbClr val="FFFFFF"/>
              </a:highlight>
              <a:latin typeface="Calibri"/>
              <a:sym typeface="Symbol" panose="05050102010706020507" pitchFamily="18" charset="2"/>
            </a:endParaRPr>
          </a:p>
          <a:p>
            <a:pPr>
              <a:spcBef>
                <a:spcPts val="600"/>
              </a:spcBef>
              <a:spcAft>
                <a:spcPts val="600"/>
              </a:spcAft>
              <a:buSzPts val="2000"/>
              <a:buFont typeface="Wingdings" panose="05000000000000000000" pitchFamily="2" charset="2"/>
              <a:buChar char="ü"/>
            </a:pPr>
            <a:r>
              <a:rPr lang="en" sz="2000" dirty="0">
                <a:highlight>
                  <a:srgbClr val="FFFFFF"/>
                </a:highlight>
                <a:latin typeface="Calibri"/>
              </a:rPr>
              <a:t>Reducing NH Emissions – progress lags behind our neighboring states.</a:t>
            </a:r>
          </a:p>
          <a:p>
            <a:pPr>
              <a:spcBef>
                <a:spcPts val="600"/>
              </a:spcBef>
              <a:spcAft>
                <a:spcPts val="600"/>
              </a:spcAft>
              <a:buSzPts val="2000"/>
              <a:buFont typeface="Wingdings" panose="05000000000000000000" pitchFamily="2" charset="2"/>
              <a:buChar char="ü"/>
            </a:pPr>
            <a:r>
              <a:rPr lang="en" sz="2000" dirty="0">
                <a:highlight>
                  <a:srgbClr val="FFFFFF"/>
                </a:highlight>
                <a:latin typeface="Calibri"/>
              </a:rPr>
              <a:t>Engagement Events – lots of interest in Transportation, Buildings, and Electric Power.</a:t>
            </a:r>
          </a:p>
          <a:p>
            <a:pPr>
              <a:spcBef>
                <a:spcPts val="600"/>
              </a:spcBef>
              <a:spcAft>
                <a:spcPts val="600"/>
              </a:spcAft>
              <a:buSzPts val="2000"/>
              <a:buFont typeface="Wingdings" panose="05000000000000000000" pitchFamily="2" charset="2"/>
              <a:buChar char="ü"/>
            </a:pPr>
            <a:r>
              <a:rPr lang="en" sz="2000" dirty="0">
                <a:highlight>
                  <a:srgbClr val="FFFFFF"/>
                </a:highlight>
                <a:latin typeface="Calibri"/>
              </a:rPr>
              <a:t>PCAP measures - Transportation and Residential Building Sectors are the highest priority.  </a:t>
            </a:r>
          </a:p>
          <a:p>
            <a:pPr>
              <a:spcBef>
                <a:spcPts val="600"/>
              </a:spcBef>
              <a:spcAft>
                <a:spcPts val="600"/>
              </a:spcAft>
              <a:buSzPts val="2000"/>
              <a:buFont typeface="Wingdings" panose="05000000000000000000" pitchFamily="2" charset="2"/>
              <a:buChar char="ü"/>
            </a:pPr>
            <a:r>
              <a:rPr lang="en" sz="2000" dirty="0">
                <a:highlight>
                  <a:srgbClr val="FFFFFF"/>
                </a:highlight>
                <a:latin typeface="Calibri"/>
              </a:rPr>
              <a:t>One of the main barriers identified to implementing these measures is workforce numbers, making Workforce Development another top priority.</a:t>
            </a:r>
          </a:p>
        </p:txBody>
      </p:sp>
      <p:sp>
        <p:nvSpPr>
          <p:cNvPr id="5" name="Text Box 1">
            <a:extLst>
              <a:ext uri="{FF2B5EF4-FFF2-40B4-BE49-F238E27FC236}">
                <a16:creationId xmlns:a16="http://schemas.microsoft.com/office/drawing/2014/main" id="{C0584941-241C-4970-1737-BBC1270EAD75}"/>
              </a:ext>
              <a:ext uri="{C183D7F6-B498-43B3-948B-1728B52AA6E4}">
                <adec:decorative xmlns:adec="http://schemas.microsoft.com/office/drawing/2017/decorative" val="1"/>
              </a:ext>
            </a:extLst>
          </p:cNvPr>
          <p:cNvSpPr txBox="1"/>
          <p:nvPr/>
        </p:nvSpPr>
        <p:spPr>
          <a:xfrm>
            <a:off x="430760" y="372155"/>
            <a:ext cx="4769589" cy="238157"/>
          </a:xfrm>
          <a:prstGeom prst="rect">
            <a:avLst/>
          </a:prstGeom>
          <a:solidFill>
            <a:prstClr val="white"/>
          </a:solidFill>
          <a:ln>
            <a:solidFill>
              <a:schemeClr val="accent1"/>
            </a:solid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1400" b="1" i="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New Hampshire’s GHG Emissions by Economic Sector (%)</a:t>
            </a:r>
            <a:endParaRPr lang="en-US" sz="1050" i="1">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Stacked chart showing New Hampshire's greenhouse gas emissions from the 2005 to 2021 for the following economic sectors: transportation, residential and commercial, electricity generation, industry, and agriculture.&#10;&#10;Based on EPA’s Inventory of U.S. Greenhouse Gas Emissions and Sinks, New Hampshire emitted approximately 14.95 million metric tons of carbon dioxide equivalents (MMTCO2e) in 2021, which is a reduction of 8.7 MMTCO2e and 37% since they peaked in 2005 at 23.6 MMTCO2e. New Hampshire’s 37% decline between 2005 and 2021 is substantially more than national decline, which was approximately 15%. Although GHG emissions declined across all major economic sectors, a deeper analysis shows that the bulk of New Hampshire’s 37% drop in GHG emissions came from the electricity generation sector, which fell by approximately 5.78 MMTCO2e and more than 71% since 2005. This decrease is much greater than the reductions experienced by New Hampshire’s other economic sectors: 1.5 MMTCO2e and 26% decline in the residential and commercial sector; 0.96 MMTCO2e and 13% decline in the transportation sector; 0.28 MMTCO2e and 18% decline in the industrial sector; and 0.12 MMTCO2e and 37% decline in the agriculture sector">
            <a:extLst>
              <a:ext uri="{FF2B5EF4-FFF2-40B4-BE49-F238E27FC236}">
                <a16:creationId xmlns:a16="http://schemas.microsoft.com/office/drawing/2014/main" id="{7FDAFADB-3A94-52E6-537F-3CE390802F38}"/>
              </a:ext>
            </a:extLst>
          </p:cNvPr>
          <p:cNvPicPr>
            <a:picLocks noChangeAspect="1"/>
          </p:cNvPicPr>
          <p:nvPr/>
        </p:nvPicPr>
        <p:blipFill rotWithShape="1">
          <a:blip r:embed="rId3">
            <a:extLst>
              <a:ext uri="{28A0092B-C50C-407E-A947-70E740481C1C}">
                <a14:useLocalDpi xmlns:a14="http://schemas.microsoft.com/office/drawing/2010/main" val="0"/>
              </a:ext>
            </a:extLst>
          </a:blip>
          <a:srcRect t="2529" b="3247"/>
          <a:stretch/>
        </p:blipFill>
        <p:spPr bwMode="auto">
          <a:xfrm>
            <a:off x="408114" y="4014863"/>
            <a:ext cx="4572000" cy="2250752"/>
          </a:xfrm>
          <a:prstGeom prst="rect">
            <a:avLst/>
          </a:prstGeom>
          <a:noFill/>
          <a:ln>
            <a:solidFill>
              <a:schemeClr val="accent1"/>
            </a:solidFill>
          </a:ln>
          <a:extLst>
            <a:ext uri="{53640926-AAD7-44D8-BBD7-CCE9431645EC}">
              <a14:shadowObscured xmlns:a14="http://schemas.microsoft.com/office/drawing/2010/main"/>
            </a:ext>
          </a:extLst>
        </p:spPr>
      </p:pic>
      <p:pic>
        <p:nvPicPr>
          <p:cNvPr id="7" name="Google Shape;179;p29">
            <a:extLst>
              <a:ext uri="{FF2B5EF4-FFF2-40B4-BE49-F238E27FC236}">
                <a16:creationId xmlns:a16="http://schemas.microsoft.com/office/drawing/2014/main" id="{9B514671-652E-77A7-A1A1-AE24D98A15F8}"/>
              </a:ext>
              <a:ext uri="{C183D7F6-B498-43B3-948B-1728B52AA6E4}">
                <adec:decorative xmlns:adec="http://schemas.microsoft.com/office/drawing/2017/decorative" val="1"/>
              </a:ext>
            </a:extLst>
          </p:cNvPr>
          <p:cNvPicPr preferRelativeResize="0">
            <a:picLocks noChangeAspect="1"/>
          </p:cNvPicPr>
          <p:nvPr/>
        </p:nvPicPr>
        <p:blipFill rotWithShape="1">
          <a:blip r:embed="rId4">
            <a:alphaModFix/>
          </a:blip>
          <a:srcRect/>
          <a:stretch/>
        </p:blipFill>
        <p:spPr>
          <a:xfrm>
            <a:off x="5760617" y="5571445"/>
            <a:ext cx="1846402" cy="914400"/>
          </a:xfrm>
          <a:prstGeom prst="rect">
            <a:avLst/>
          </a:prstGeom>
          <a:noFill/>
          <a:ln>
            <a:noFill/>
          </a:ln>
        </p:spPr>
      </p:pic>
      <p:pic>
        <p:nvPicPr>
          <p:cNvPr id="9" name="Google Shape;180;p29">
            <a:extLst>
              <a:ext uri="{FF2B5EF4-FFF2-40B4-BE49-F238E27FC236}">
                <a16:creationId xmlns:a16="http://schemas.microsoft.com/office/drawing/2014/main" id="{657E42AB-9733-8E3E-5C94-7012A20D2336}"/>
              </a:ext>
              <a:ext uri="{C183D7F6-B498-43B3-948B-1728B52AA6E4}">
                <adec:decorative xmlns:adec="http://schemas.microsoft.com/office/drawing/2017/decorative" val="1"/>
              </a:ext>
            </a:extLst>
          </p:cNvPr>
          <p:cNvPicPr preferRelativeResize="0">
            <a:picLocks noChangeAspect="1"/>
          </p:cNvPicPr>
          <p:nvPr/>
        </p:nvPicPr>
        <p:blipFill rotWithShape="1">
          <a:blip r:embed="rId5">
            <a:alphaModFix/>
          </a:blip>
          <a:srcRect/>
          <a:stretch/>
        </p:blipFill>
        <p:spPr>
          <a:xfrm>
            <a:off x="8017291" y="5666260"/>
            <a:ext cx="2234443" cy="640080"/>
          </a:xfrm>
          <a:prstGeom prst="rect">
            <a:avLst/>
          </a:prstGeom>
          <a:noFill/>
          <a:ln>
            <a:noFill/>
          </a:ln>
        </p:spPr>
      </p:pic>
      <p:sp>
        <p:nvSpPr>
          <p:cNvPr id="10" name="TextBox 9">
            <a:extLst>
              <a:ext uri="{FF2B5EF4-FFF2-40B4-BE49-F238E27FC236}">
                <a16:creationId xmlns:a16="http://schemas.microsoft.com/office/drawing/2014/main" id="{46C45871-99DE-E274-2A56-EF8A590ACF2E}"/>
              </a:ext>
            </a:extLst>
          </p:cNvPr>
          <p:cNvSpPr txBox="1"/>
          <p:nvPr/>
        </p:nvSpPr>
        <p:spPr>
          <a:xfrm>
            <a:off x="390533" y="6306520"/>
            <a:ext cx="2183702" cy="338554"/>
          </a:xfrm>
          <a:prstGeom prst="rect">
            <a:avLst/>
          </a:prstGeom>
          <a:noFill/>
        </p:spPr>
        <p:txBody>
          <a:bodyPr wrap="square">
            <a:spAutoFit/>
          </a:bodyPr>
          <a:lstStyle/>
          <a:p>
            <a:r>
              <a:rPr lang="en-US" sz="1600" i="1">
                <a:latin typeface="Calibri" panose="020F0502020204030204" pitchFamily="34" charset="0"/>
                <a:cs typeface="Calibri" panose="020F0502020204030204" pitchFamily="34" charset="0"/>
              </a:rPr>
              <a:t>Charts from NH's PCAP</a:t>
            </a:r>
            <a:endParaRPr lang="en-US" sz="1600">
              <a:latin typeface="Calibri" panose="020F0502020204030204" pitchFamily="34" charset="0"/>
              <a:cs typeface="Calibri" panose="020F0502020204030204" pitchFamily="34" charset="0"/>
            </a:endParaRPr>
          </a:p>
        </p:txBody>
      </p:sp>
      <p:pic>
        <p:nvPicPr>
          <p:cNvPr id="8" name="Picture 7" descr="Pie chart showing New Hampshire's greenhouse gas emissions by economic sector: transportation at 45.9%; residential at 16.9%; electric power generation at 14.1%; industrial at 10.2%, commercial at 9.4%; waste at 1.1%; agriculture at 1.0%; wastewater at  0.9%; international bunker fuels at 0.5%.">
            <a:extLst>
              <a:ext uri="{FF2B5EF4-FFF2-40B4-BE49-F238E27FC236}">
                <a16:creationId xmlns:a16="http://schemas.microsoft.com/office/drawing/2014/main" id="{59AD120D-C1DF-24C8-77D3-F1E0D9F98392}"/>
              </a:ext>
            </a:extLst>
          </p:cNvPr>
          <p:cNvPicPr>
            <a:picLocks noChangeAspect="1"/>
          </p:cNvPicPr>
          <p:nvPr/>
        </p:nvPicPr>
        <p:blipFill rotWithShape="1">
          <a:blip r:embed="rId6">
            <a:extLst>
              <a:ext uri="{28A0092B-C50C-407E-A947-70E740481C1C}">
                <a14:useLocalDpi xmlns:a14="http://schemas.microsoft.com/office/drawing/2010/main" val="0"/>
              </a:ext>
            </a:extLst>
          </a:blip>
          <a:srcRect t="1641" b="1246"/>
          <a:stretch/>
        </p:blipFill>
        <p:spPr bwMode="auto">
          <a:xfrm>
            <a:off x="616671" y="740185"/>
            <a:ext cx="4376221" cy="3233773"/>
          </a:xfrm>
          <a:prstGeom prst="rect">
            <a:avLst/>
          </a:prstGeom>
          <a:noFill/>
          <a:ln>
            <a:noFill/>
          </a:ln>
          <a:extLst>
            <a:ext uri="{53640926-AAD7-44D8-BBD7-CCE9431645EC}">
              <a14:shadowObscured xmlns:a14="http://schemas.microsoft.com/office/drawing/2010/main"/>
            </a:ext>
          </a:extLst>
        </p:spPr>
      </p:pic>
      <p:pic>
        <p:nvPicPr>
          <p:cNvPr id="3" name="Google Shape;293;p42" descr="New Hampshire Listens Logo">
            <a:extLst>
              <a:ext uri="{FF2B5EF4-FFF2-40B4-BE49-F238E27FC236}">
                <a16:creationId xmlns:a16="http://schemas.microsoft.com/office/drawing/2014/main" id="{509B9F84-DB5B-CA88-608A-62F6A6A14E1F}"/>
              </a:ext>
              <a:ext uri="{C183D7F6-B498-43B3-948B-1728B52AA6E4}">
                <adec:decorative xmlns:adec="http://schemas.microsoft.com/office/drawing/2017/decorative" val="0"/>
              </a:ext>
            </a:extLst>
          </p:cNvPr>
          <p:cNvPicPr preferRelativeResize="0"/>
          <p:nvPr/>
        </p:nvPicPr>
        <p:blipFill rotWithShape="1">
          <a:blip r:embed="rId7">
            <a:alphaModFix/>
          </a:blip>
          <a:srcRect/>
          <a:stretch/>
        </p:blipFill>
        <p:spPr>
          <a:xfrm>
            <a:off x="10662006" y="5195636"/>
            <a:ext cx="1017336" cy="1133600"/>
          </a:xfrm>
          <a:prstGeom prst="rect">
            <a:avLst/>
          </a:prstGeom>
          <a:noFill/>
          <a:ln>
            <a:noFill/>
          </a:ln>
        </p:spPr>
      </p:pic>
    </p:spTree>
    <p:extLst>
      <p:ext uri="{BB962C8B-B14F-4D97-AF65-F5344CB8AC3E}">
        <p14:creationId xmlns:p14="http://schemas.microsoft.com/office/powerpoint/2010/main" val="2226230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FECA-86E7-F65C-2811-1656D2506482}"/>
              </a:ext>
            </a:extLst>
          </p:cNvPr>
          <p:cNvSpPr>
            <a:spLocks noGrp="1"/>
          </p:cNvSpPr>
          <p:nvPr>
            <p:ph type="title"/>
          </p:nvPr>
        </p:nvSpPr>
        <p:spPr>
          <a:xfrm>
            <a:off x="4269993" y="457200"/>
            <a:ext cx="7009707" cy="881768"/>
          </a:xfrm>
        </p:spPr>
        <p:txBody>
          <a:bodyPr>
            <a:noAutofit/>
          </a:bodyPr>
          <a:lstStyle/>
          <a:p>
            <a:pPr algn="ctr"/>
            <a:r>
              <a:rPr lang="en-US" sz="2800" dirty="0">
                <a:latin typeface="Calibri" panose="020F0502020204030204" pitchFamily="34" charset="0"/>
                <a:cs typeface="Calibri" panose="020F0502020204030204" pitchFamily="34" charset="0"/>
              </a:rPr>
              <a:t>New Hampshire Priority Climate Action Plan</a:t>
            </a:r>
            <a:br>
              <a:rPr lang="en-US" sz="28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(submitted to EPA &amp; published March 1, 2024)</a:t>
            </a:r>
            <a:endParaRPr lang="en-US" sz="2800" dirty="0">
              <a:latin typeface="Calibri" panose="020F0502020204030204" pitchFamily="34" charset="0"/>
              <a:cs typeface="Calibri" panose="020F0502020204030204" pitchFamily="34" charset="0"/>
            </a:endParaRPr>
          </a:p>
        </p:txBody>
      </p:sp>
      <p:pic>
        <p:nvPicPr>
          <p:cNvPr id="5" name="Picture 4" descr="A screengrab of the NH Priority Climate Action Plan">
            <a:extLst>
              <a:ext uri="{FF2B5EF4-FFF2-40B4-BE49-F238E27FC236}">
                <a16:creationId xmlns:a16="http://schemas.microsoft.com/office/drawing/2014/main" id="{C60A356C-A6B9-77EA-11AF-2A1CB5043736}"/>
              </a:ext>
            </a:extLst>
          </p:cNvPr>
          <p:cNvPicPr>
            <a:picLocks noChangeAspect="1"/>
          </p:cNvPicPr>
          <p:nvPr/>
        </p:nvPicPr>
        <p:blipFill>
          <a:blip r:embed="rId3"/>
          <a:stretch>
            <a:fillRect/>
          </a:stretch>
        </p:blipFill>
        <p:spPr>
          <a:xfrm>
            <a:off x="507054" y="1098496"/>
            <a:ext cx="3552116" cy="45541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Content Placeholder 2">
            <a:extLst>
              <a:ext uri="{FF2B5EF4-FFF2-40B4-BE49-F238E27FC236}">
                <a16:creationId xmlns:a16="http://schemas.microsoft.com/office/drawing/2014/main" id="{5071358E-FABE-8982-EC03-319C5B1A3CE7}"/>
              </a:ext>
            </a:extLst>
          </p:cNvPr>
          <p:cNvSpPr>
            <a:spLocks noGrp="1"/>
          </p:cNvSpPr>
          <p:nvPr>
            <p:ph sz="half" idx="1"/>
          </p:nvPr>
        </p:nvSpPr>
        <p:spPr>
          <a:xfrm>
            <a:off x="4566921" y="1471048"/>
            <a:ext cx="7424472" cy="483323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0" rIns="0" anchor="ctr">
            <a:noAutofit/>
          </a:bodyPr>
          <a:lstStyle/>
          <a:p>
            <a:pPr marL="169330" indent="0">
              <a:lnSpc>
                <a:spcPct val="115000"/>
              </a:lnSpc>
              <a:spcBef>
                <a:spcPts val="0"/>
              </a:spcBef>
              <a:spcAft>
                <a:spcPts val="1200"/>
              </a:spcAft>
              <a:buClr>
                <a:schemeClr val="dk1"/>
              </a:buClr>
              <a:buSzPts val="1600"/>
              <a:buNone/>
            </a:pPr>
            <a:r>
              <a:rPr lang="en-US" sz="2000" dirty="0">
                <a:solidFill>
                  <a:schemeClr val="dk2"/>
                </a:solidFill>
                <a:latin typeface="Calibri" panose="020F0502020204030204" pitchFamily="34" charset="0"/>
                <a:ea typeface="Calibri"/>
                <a:cs typeface="Calibri" panose="020F0502020204030204" pitchFamily="34" charset="0"/>
                <a:sym typeface="Calibri"/>
              </a:rPr>
              <a:t>Chapter 1: CPRG Overview</a:t>
            </a:r>
          </a:p>
          <a:p>
            <a:pPr marL="169330" indent="0">
              <a:lnSpc>
                <a:spcPct val="115000"/>
              </a:lnSpc>
              <a:spcBef>
                <a:spcPts val="0"/>
              </a:spcBef>
              <a:spcAft>
                <a:spcPts val="1200"/>
              </a:spcAft>
              <a:buClr>
                <a:schemeClr val="dk1"/>
              </a:buClr>
              <a:buSzPts val="1600"/>
              <a:buNone/>
            </a:pPr>
            <a:r>
              <a:rPr lang="en-US" sz="2000" dirty="0">
                <a:solidFill>
                  <a:schemeClr val="dk2"/>
                </a:solidFill>
                <a:latin typeface="Calibri" panose="020F0502020204030204" pitchFamily="34" charset="0"/>
                <a:cs typeface="Calibri" panose="020F0502020204030204" pitchFamily="34" charset="0"/>
                <a:sym typeface="Calibri"/>
              </a:rPr>
              <a:t>Chapter 2: NH’s Greenhouse Gas Emissions: Past to Present</a:t>
            </a:r>
          </a:p>
          <a:p>
            <a:pPr marL="169330" indent="0">
              <a:lnSpc>
                <a:spcPct val="115000"/>
              </a:lnSpc>
              <a:spcBef>
                <a:spcPts val="0"/>
              </a:spcBef>
              <a:spcAft>
                <a:spcPts val="1200"/>
              </a:spcAft>
              <a:buClr>
                <a:schemeClr val="dk1"/>
              </a:buClr>
              <a:buSzPts val="1600"/>
              <a:buNone/>
            </a:pPr>
            <a:r>
              <a:rPr lang="en-US" sz="2000" dirty="0">
                <a:solidFill>
                  <a:schemeClr val="dk2"/>
                </a:solidFill>
                <a:latin typeface="Calibri" panose="020F0502020204030204" pitchFamily="34" charset="0"/>
                <a:cs typeface="Calibri" panose="020F0502020204030204" pitchFamily="34" charset="0"/>
                <a:sym typeface="Calibri"/>
              </a:rPr>
              <a:t>Chapter 3: NH’s Greenhouse Gas Inventory</a:t>
            </a:r>
          </a:p>
          <a:p>
            <a:pPr marL="169330" indent="0">
              <a:lnSpc>
                <a:spcPct val="115000"/>
              </a:lnSpc>
              <a:spcBef>
                <a:spcPts val="0"/>
              </a:spcBef>
              <a:spcAft>
                <a:spcPts val="1200"/>
              </a:spcAft>
              <a:buClr>
                <a:schemeClr val="dk1"/>
              </a:buClr>
              <a:buSzPts val="1600"/>
              <a:buNone/>
            </a:pPr>
            <a:r>
              <a:rPr lang="en-US" sz="2000" dirty="0">
                <a:solidFill>
                  <a:schemeClr val="dk2"/>
                </a:solidFill>
                <a:latin typeface="Calibri" panose="020F0502020204030204" pitchFamily="34" charset="0"/>
                <a:cs typeface="Calibri" panose="020F0502020204030204" pitchFamily="34" charset="0"/>
                <a:sym typeface="Calibri"/>
              </a:rPr>
              <a:t>Chapters 4 </a:t>
            </a:r>
            <a:r>
              <a:rPr lang="en-US" sz="1800" dirty="0">
                <a:solidFill>
                  <a:schemeClr val="dk2"/>
                </a:solidFill>
                <a:latin typeface="Corbel" panose="020B0503020204020204" pitchFamily="34" charset="0"/>
                <a:cs typeface="Calibri" panose="020F0502020204030204" pitchFamily="34" charset="0"/>
                <a:sym typeface="Wingdings" panose="05000000000000000000" pitchFamily="2" charset="2"/>
              </a:rPr>
              <a:t>–</a:t>
            </a:r>
            <a:r>
              <a:rPr lang="en-US" sz="2000" dirty="0">
                <a:solidFill>
                  <a:schemeClr val="dk2"/>
                </a:solidFill>
                <a:latin typeface="Calibri" panose="020F0502020204030204" pitchFamily="34" charset="0"/>
                <a:cs typeface="Calibri" panose="020F0502020204030204" pitchFamily="34" charset="0"/>
                <a:sym typeface="Calibri"/>
              </a:rPr>
              <a:t> 9: Priority Greenhouse Gas Reduction Measures</a:t>
            </a:r>
          </a:p>
          <a:p>
            <a:pPr marL="169330" indent="0">
              <a:lnSpc>
                <a:spcPct val="115000"/>
              </a:lnSpc>
              <a:spcBef>
                <a:spcPts val="0"/>
              </a:spcBef>
              <a:spcAft>
                <a:spcPts val="1200"/>
              </a:spcAft>
              <a:buClr>
                <a:schemeClr val="dk1"/>
              </a:buClr>
              <a:buSzPts val="1600"/>
              <a:buNone/>
            </a:pPr>
            <a:r>
              <a:rPr lang="en-US" sz="2000" dirty="0">
                <a:solidFill>
                  <a:schemeClr val="dk2"/>
                </a:solidFill>
                <a:latin typeface="Calibri" panose="020F0502020204030204" pitchFamily="34" charset="0"/>
                <a:cs typeface="Calibri" panose="020F0502020204030204" pitchFamily="34" charset="0"/>
                <a:sym typeface="Calibri"/>
              </a:rPr>
              <a:t>Chapter 10: Authority to Implement Priority Measures</a:t>
            </a:r>
          </a:p>
          <a:p>
            <a:pPr marL="169330" indent="0">
              <a:lnSpc>
                <a:spcPct val="115000"/>
              </a:lnSpc>
              <a:spcBef>
                <a:spcPts val="0"/>
              </a:spcBef>
              <a:spcAft>
                <a:spcPts val="1200"/>
              </a:spcAft>
              <a:buClr>
                <a:schemeClr val="dk1"/>
              </a:buClr>
              <a:buSzPts val="1600"/>
              <a:buNone/>
            </a:pPr>
            <a:r>
              <a:rPr lang="en-US" sz="2000" dirty="0">
                <a:solidFill>
                  <a:schemeClr val="dk2"/>
                </a:solidFill>
                <a:latin typeface="Calibri" panose="020F0502020204030204" pitchFamily="34" charset="0"/>
                <a:cs typeface="Calibri" panose="020F0502020204030204" pitchFamily="34" charset="0"/>
                <a:sym typeface="Calibri"/>
              </a:rPr>
              <a:t>Chapter 11: Low-Income Disadvantaged Community Benefits Analysis</a:t>
            </a:r>
          </a:p>
          <a:p>
            <a:pPr marL="169330" indent="0">
              <a:lnSpc>
                <a:spcPct val="115000"/>
              </a:lnSpc>
              <a:spcBef>
                <a:spcPts val="0"/>
              </a:spcBef>
              <a:spcAft>
                <a:spcPts val="1200"/>
              </a:spcAft>
              <a:buClr>
                <a:schemeClr val="dk1"/>
              </a:buClr>
              <a:buSzPts val="1600"/>
              <a:buNone/>
            </a:pPr>
            <a:r>
              <a:rPr lang="en-US" sz="2000" dirty="0">
                <a:solidFill>
                  <a:schemeClr val="dk2"/>
                </a:solidFill>
                <a:latin typeface="Calibri" panose="020F0502020204030204" pitchFamily="34" charset="0"/>
                <a:cs typeface="Calibri" panose="020F0502020204030204" pitchFamily="34" charset="0"/>
                <a:sym typeface="Calibri"/>
              </a:rPr>
              <a:t>Chapter 12: Coordination and Outreach</a:t>
            </a:r>
          </a:p>
          <a:p>
            <a:pPr marL="169330" indent="0">
              <a:lnSpc>
                <a:spcPct val="115000"/>
              </a:lnSpc>
              <a:spcBef>
                <a:spcPts val="0"/>
              </a:spcBef>
              <a:spcAft>
                <a:spcPts val="1200"/>
              </a:spcAft>
              <a:buClr>
                <a:schemeClr val="dk1"/>
              </a:buClr>
              <a:buSzPts val="1600"/>
              <a:buNone/>
            </a:pPr>
            <a:r>
              <a:rPr lang="en-US" sz="2000" dirty="0">
                <a:solidFill>
                  <a:schemeClr val="dk2"/>
                </a:solidFill>
                <a:latin typeface="Calibri" panose="020F0502020204030204" pitchFamily="34" charset="0"/>
                <a:cs typeface="Calibri" panose="020F0502020204030204" pitchFamily="34" charset="0"/>
                <a:sym typeface="Calibri"/>
              </a:rPr>
              <a:t>References </a:t>
            </a:r>
          </a:p>
          <a:p>
            <a:pPr marL="169330" indent="0">
              <a:lnSpc>
                <a:spcPct val="115000"/>
              </a:lnSpc>
              <a:spcBef>
                <a:spcPts val="0"/>
              </a:spcBef>
              <a:spcAft>
                <a:spcPts val="1200"/>
              </a:spcAft>
              <a:buClr>
                <a:schemeClr val="dk1"/>
              </a:buClr>
              <a:buSzPts val="1600"/>
              <a:buNone/>
            </a:pPr>
            <a:r>
              <a:rPr lang="en-US" sz="2000" dirty="0">
                <a:solidFill>
                  <a:schemeClr val="dk2"/>
                </a:solidFill>
                <a:latin typeface="Calibri" panose="020F0502020204030204" pitchFamily="34" charset="0"/>
                <a:cs typeface="Calibri" panose="020F0502020204030204" pitchFamily="34" charset="0"/>
                <a:sym typeface="Calibri"/>
              </a:rPr>
              <a:t>Appendices</a:t>
            </a:r>
            <a:endParaRPr lang="en-US" sz="2400" dirty="0"/>
          </a:p>
        </p:txBody>
      </p:sp>
    </p:spTree>
    <p:extLst>
      <p:ext uri="{BB962C8B-B14F-4D97-AF65-F5344CB8AC3E}">
        <p14:creationId xmlns:p14="http://schemas.microsoft.com/office/powerpoint/2010/main" val="3994053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a:extLst>
            <a:ext uri="{FF2B5EF4-FFF2-40B4-BE49-F238E27FC236}">
              <a16:creationId xmlns:a16="http://schemas.microsoft.com/office/drawing/2014/main" id="{807E50CA-D6A1-13EB-C771-874DE18C80B1}"/>
            </a:ext>
          </a:extLst>
        </p:cNvPr>
        <p:cNvGrpSpPr/>
        <p:nvPr/>
      </p:nvGrpSpPr>
      <p:grpSpPr>
        <a:xfrm>
          <a:off x="0" y="0"/>
          <a:ext cx="0" cy="0"/>
          <a:chOff x="0" y="0"/>
          <a:chExt cx="0" cy="0"/>
        </a:xfrm>
      </p:grpSpPr>
      <p:sp>
        <p:nvSpPr>
          <p:cNvPr id="265" name="Google Shape;265;p27">
            <a:extLst>
              <a:ext uri="{FF2B5EF4-FFF2-40B4-BE49-F238E27FC236}">
                <a16:creationId xmlns:a16="http://schemas.microsoft.com/office/drawing/2014/main" id="{76AE9DDC-C948-EE45-2C97-1C850144A51F}"/>
              </a:ext>
            </a:extLst>
          </p:cNvPr>
          <p:cNvSpPr txBox="1">
            <a:spLocks noGrp="1"/>
          </p:cNvSpPr>
          <p:nvPr>
            <p:ph type="title"/>
          </p:nvPr>
        </p:nvSpPr>
        <p:spPr>
          <a:xfrm>
            <a:off x="1428750" y="238740"/>
            <a:ext cx="9334500" cy="670312"/>
          </a:xfrm>
          <a:prstGeom prst="rect">
            <a:avLst/>
          </a:prstGeom>
          <a:noFill/>
          <a:ln>
            <a:noFill/>
          </a:ln>
        </p:spPr>
        <p:txBody>
          <a:bodyPr spcFirstLastPara="1" vert="horz" wrap="square" lIns="79477" tIns="39728" rIns="79477" bIns="39728" rtlCol="0" anchor="ctr" anchorCtr="0">
            <a:normAutofit/>
          </a:bodyPr>
          <a:lstStyle/>
          <a:p>
            <a:pPr algn="ctr">
              <a:spcBef>
                <a:spcPts val="0"/>
              </a:spcBef>
              <a:buClr>
                <a:schemeClr val="accent1"/>
              </a:buClr>
              <a:buSzPct val="100000"/>
            </a:pPr>
            <a:r>
              <a:rPr lang="en" sz="3273" b="1"/>
              <a:t>Implementation Grants for Measures in a PCAP</a:t>
            </a:r>
            <a:endParaRPr sz="3273" b="1"/>
          </a:p>
        </p:txBody>
      </p:sp>
      <p:sp>
        <p:nvSpPr>
          <p:cNvPr id="266" name="Google Shape;266;p27">
            <a:extLst>
              <a:ext uri="{FF2B5EF4-FFF2-40B4-BE49-F238E27FC236}">
                <a16:creationId xmlns:a16="http://schemas.microsoft.com/office/drawing/2014/main" id="{480084B2-529E-1F3D-2F38-EF7772617407}"/>
              </a:ext>
            </a:extLst>
          </p:cNvPr>
          <p:cNvSpPr txBox="1">
            <a:spLocks noGrp="1"/>
          </p:cNvSpPr>
          <p:nvPr>
            <p:ph type="body" idx="1"/>
          </p:nvPr>
        </p:nvSpPr>
        <p:spPr>
          <a:xfrm>
            <a:off x="5922740" y="1851082"/>
            <a:ext cx="5314536" cy="1069108"/>
          </a:xfrm>
          <a:prstGeom prst="rect">
            <a:avLst/>
          </a:prstGeom>
          <a:ln/>
        </p:spPr>
        <p:style>
          <a:lnRef idx="2">
            <a:schemeClr val="accent2"/>
          </a:lnRef>
          <a:fillRef idx="1">
            <a:schemeClr val="lt1"/>
          </a:fillRef>
          <a:effectRef idx="0">
            <a:schemeClr val="accent2"/>
          </a:effectRef>
          <a:fontRef idx="minor">
            <a:schemeClr val="dk1"/>
          </a:fontRef>
        </p:style>
        <p:txBody>
          <a:bodyPr spcFirstLastPara="1" vert="horz" wrap="square" lIns="79477" tIns="39728" rIns="79477" bIns="39728" rtlCol="0" anchor="t" anchorCtr="0">
            <a:noAutofit/>
          </a:bodyPr>
          <a:lstStyle/>
          <a:p>
            <a:pPr marL="147208" marR="161928" indent="0">
              <a:lnSpc>
                <a:spcPct val="115000"/>
              </a:lnSpc>
              <a:spcBef>
                <a:spcPts val="0"/>
              </a:spcBef>
              <a:buClr>
                <a:schemeClr val="dk1"/>
              </a:buClr>
              <a:buSzPts val="1600"/>
              <a:buNone/>
            </a:pPr>
            <a:r>
              <a:rPr lang="en" sz="1364" b="1" dirty="0">
                <a:solidFill>
                  <a:schemeClr val="dk2"/>
                </a:solidFill>
                <a:highlight>
                  <a:schemeClr val="lt1"/>
                </a:highlight>
                <a:latin typeface="Calibri"/>
                <a:ea typeface="Calibri"/>
                <a:cs typeface="Calibri"/>
                <a:sym typeface="Calibri"/>
              </a:rPr>
              <a:t>Total Implementation Grant Program Funding </a:t>
            </a:r>
            <a:r>
              <a:rPr lang="en" sz="1364" dirty="0">
                <a:solidFill>
                  <a:schemeClr val="dk2"/>
                </a:solidFill>
                <a:highlight>
                  <a:schemeClr val="lt1"/>
                </a:highlight>
                <a:latin typeface="Calibri"/>
                <a:ea typeface="Calibri"/>
                <a:cs typeface="Calibri"/>
                <a:sym typeface="Calibri"/>
              </a:rPr>
              <a:t>= $4.3 billion </a:t>
            </a:r>
          </a:p>
          <a:p>
            <a:pPr marL="857289" marR="161928" indent="-297670">
              <a:lnSpc>
                <a:spcPct val="115000"/>
              </a:lnSpc>
              <a:spcBef>
                <a:spcPts val="0"/>
              </a:spcBef>
              <a:buClr>
                <a:schemeClr val="dk1"/>
              </a:buClr>
              <a:buSzPts val="1600"/>
              <a:buNone/>
            </a:pPr>
            <a:r>
              <a:rPr lang="en" sz="1364" dirty="0">
                <a:solidFill>
                  <a:schemeClr val="dk2"/>
                </a:solidFill>
                <a:highlight>
                  <a:schemeClr val="lt1"/>
                </a:highlight>
                <a:latin typeface="Calibri"/>
                <a:ea typeface="Calibri"/>
                <a:cs typeface="Calibri"/>
                <a:sym typeface="Calibri"/>
              </a:rPr>
              <a:t>U.S. EPA anticipates awarding:</a:t>
            </a:r>
          </a:p>
          <a:p>
            <a:pPr marL="857289" marR="161928" indent="-297670">
              <a:lnSpc>
                <a:spcPct val="115000"/>
              </a:lnSpc>
              <a:spcBef>
                <a:spcPts val="0"/>
              </a:spcBef>
              <a:buSzPts val="1600"/>
            </a:pPr>
            <a:r>
              <a:rPr lang="en" sz="1364" dirty="0">
                <a:solidFill>
                  <a:schemeClr val="dk2"/>
                </a:solidFill>
                <a:highlight>
                  <a:schemeClr val="lt1"/>
                </a:highlight>
                <a:latin typeface="Calibri"/>
                <a:ea typeface="Calibri"/>
                <a:cs typeface="Calibri"/>
                <a:sym typeface="Calibri"/>
              </a:rPr>
              <a:t>approximately 30 to 115 grants</a:t>
            </a:r>
          </a:p>
          <a:p>
            <a:pPr marL="857289" marR="161928" indent="-297670">
              <a:lnSpc>
                <a:spcPct val="115000"/>
              </a:lnSpc>
              <a:spcBef>
                <a:spcPts val="0"/>
              </a:spcBef>
              <a:buSzPts val="1600"/>
            </a:pPr>
            <a:r>
              <a:rPr lang="en" sz="1364" dirty="0">
                <a:solidFill>
                  <a:schemeClr val="dk2"/>
                </a:solidFill>
                <a:highlight>
                  <a:schemeClr val="lt1"/>
                </a:highlight>
                <a:latin typeface="Calibri"/>
                <a:ea typeface="Calibri"/>
                <a:cs typeface="Calibri"/>
                <a:sym typeface="Calibri"/>
              </a:rPr>
              <a:t>range $2 to $500 million each </a:t>
            </a:r>
            <a:endParaRPr sz="1364" dirty="0"/>
          </a:p>
        </p:txBody>
      </p:sp>
      <p:sp>
        <p:nvSpPr>
          <p:cNvPr id="9" name="TextBox 8">
            <a:extLst>
              <a:ext uri="{FF2B5EF4-FFF2-40B4-BE49-F238E27FC236}">
                <a16:creationId xmlns:a16="http://schemas.microsoft.com/office/drawing/2014/main" id="{0FF86AEC-6189-5522-A4F0-8C8855B380FF}"/>
              </a:ext>
            </a:extLst>
          </p:cNvPr>
          <p:cNvSpPr txBox="1"/>
          <p:nvPr/>
        </p:nvSpPr>
        <p:spPr>
          <a:xfrm>
            <a:off x="588131" y="909052"/>
            <a:ext cx="10837514" cy="932050"/>
          </a:xfrm>
          <a:prstGeom prst="rect">
            <a:avLst/>
          </a:prstGeom>
          <a:noFill/>
        </p:spPr>
        <p:txBody>
          <a:bodyPr wrap="square" lIns="91440" tIns="45720" rIns="91440" bIns="45720" anchor="t">
            <a:spAutoFit/>
          </a:bodyPr>
          <a:lstStyle/>
          <a:p>
            <a:r>
              <a:rPr lang="en-US" sz="1350" b="1">
                <a:solidFill>
                  <a:srgbClr val="1B1B1B"/>
                </a:solidFill>
                <a:latin typeface="Calibri"/>
                <a:cs typeface="Calibri"/>
              </a:rPr>
              <a:t>Eligible Applicants </a:t>
            </a:r>
            <a:r>
              <a:rPr lang="en-US" sz="1350">
                <a:solidFill>
                  <a:srgbClr val="1B1B1B"/>
                </a:solidFill>
                <a:latin typeface="Calibri"/>
                <a:cs typeface="Calibri"/>
              </a:rPr>
              <a:t>Eligible applicants for the CPRG implementation grants competitions are limited to lead organizations for CPRG planning grants and other executive branch-level agencies, offices, </a:t>
            </a:r>
            <a:r>
              <a:rPr lang="en-US" sz="1350" b="1">
                <a:solidFill>
                  <a:srgbClr val="1B1B1B"/>
                </a:solidFill>
                <a:latin typeface="Calibri"/>
                <a:cs typeface="Calibri"/>
              </a:rPr>
              <a:t>and</a:t>
            </a:r>
            <a:r>
              <a:rPr lang="en-US" sz="1350">
                <a:solidFill>
                  <a:srgbClr val="1B1B1B"/>
                </a:solidFill>
                <a:latin typeface="Calibri"/>
                <a:cs typeface="Calibri"/>
              </a:rPr>
              <a:t> departments in states, D.C., Puerto Rico, municipalities, tribes, tribal consortia, territories, and groups of such entities applying for funding to implement measures contained in one or more applicable Priority Climate Action Plan (PCAP) developed with funding from a CPRG planning grant. </a:t>
            </a:r>
            <a:endParaRPr lang="en-US" sz="1364">
              <a:latin typeface="Calibri" panose="020F0502020204030204" pitchFamily="34" charset="0"/>
              <a:cs typeface="Calibri" panose="020F0502020204030204" pitchFamily="34" charset="0"/>
            </a:endParaRPr>
          </a:p>
        </p:txBody>
      </p:sp>
      <p:graphicFrame>
        <p:nvGraphicFramePr>
          <p:cNvPr id="10" name="Table 9">
            <a:extLst>
              <a:ext uri="{FF2B5EF4-FFF2-40B4-BE49-F238E27FC236}">
                <a16:creationId xmlns:a16="http://schemas.microsoft.com/office/drawing/2014/main" id="{04D342F0-EA46-8AD6-D080-6D3B3571A38C}"/>
              </a:ext>
            </a:extLst>
          </p:cNvPr>
          <p:cNvGraphicFramePr>
            <a:graphicFrameLocks noGrp="1"/>
          </p:cNvGraphicFramePr>
          <p:nvPr>
            <p:extLst>
              <p:ext uri="{D42A27DB-BD31-4B8C-83A1-F6EECF244321}">
                <p14:modId xmlns:p14="http://schemas.microsoft.com/office/powerpoint/2010/main" val="1530716513"/>
              </p:ext>
            </p:extLst>
          </p:nvPr>
        </p:nvGraphicFramePr>
        <p:xfrm>
          <a:off x="5920946" y="3171567"/>
          <a:ext cx="5314551" cy="2328022"/>
        </p:xfrm>
        <a:graphic>
          <a:graphicData uri="http://schemas.openxmlformats.org/drawingml/2006/table">
            <a:tbl>
              <a:tblPr firstRow="1" bandRow="1"/>
              <a:tblGrid>
                <a:gridCol w="689233">
                  <a:extLst>
                    <a:ext uri="{9D8B030D-6E8A-4147-A177-3AD203B41FA5}">
                      <a16:colId xmlns:a16="http://schemas.microsoft.com/office/drawing/2014/main" val="1550807520"/>
                    </a:ext>
                  </a:extLst>
                </a:gridCol>
                <a:gridCol w="1395070">
                  <a:extLst>
                    <a:ext uri="{9D8B030D-6E8A-4147-A177-3AD203B41FA5}">
                      <a16:colId xmlns:a16="http://schemas.microsoft.com/office/drawing/2014/main" val="3488427512"/>
                    </a:ext>
                  </a:extLst>
                </a:gridCol>
                <a:gridCol w="1029694">
                  <a:extLst>
                    <a:ext uri="{9D8B030D-6E8A-4147-A177-3AD203B41FA5}">
                      <a16:colId xmlns:a16="http://schemas.microsoft.com/office/drawing/2014/main" val="810727861"/>
                    </a:ext>
                  </a:extLst>
                </a:gridCol>
                <a:gridCol w="2200554">
                  <a:extLst>
                    <a:ext uri="{9D8B030D-6E8A-4147-A177-3AD203B41FA5}">
                      <a16:colId xmlns:a16="http://schemas.microsoft.com/office/drawing/2014/main" val="1637292737"/>
                    </a:ext>
                  </a:extLst>
                </a:gridCol>
              </a:tblGrid>
              <a:tr h="559182">
                <a:tc>
                  <a:txBody>
                    <a:bodyPr/>
                    <a:lstStyle/>
                    <a:p>
                      <a:pPr algn="ctr"/>
                      <a:r>
                        <a:rPr lang="en-US" sz="1200">
                          <a:solidFill>
                            <a:schemeClr val="tx1"/>
                          </a:solidFill>
                          <a:latin typeface="Calibri" panose="020F0502020204030204" pitchFamily="34" charset="0"/>
                          <a:cs typeface="Calibri" panose="020F0502020204030204" pitchFamily="34" charset="0"/>
                        </a:rPr>
                        <a:t>Tier</a:t>
                      </a:r>
                    </a:p>
                  </a:txBody>
                  <a:tcPr marL="79491" marR="79491" marT="39745" marB="39745" anchor="ctr">
                    <a:noFill/>
                  </a:tcPr>
                </a:tc>
                <a:tc>
                  <a:txBody>
                    <a:bodyPr/>
                    <a:lstStyle/>
                    <a:p>
                      <a:pPr algn="ctr"/>
                      <a:r>
                        <a:rPr lang="en-US" sz="1200">
                          <a:solidFill>
                            <a:schemeClr val="tx1"/>
                          </a:solidFill>
                          <a:latin typeface="Calibri" panose="020F0502020204030204" pitchFamily="34" charset="0"/>
                          <a:cs typeface="Calibri" panose="020F0502020204030204" pitchFamily="34" charset="0"/>
                        </a:rPr>
                        <a:t>Implementation Grant Ranges</a:t>
                      </a:r>
                    </a:p>
                  </a:txBody>
                  <a:tcPr marL="79491" marR="79491" marT="39745" marB="39745" anchor="ctr">
                    <a:noFill/>
                  </a:tcPr>
                </a:tc>
                <a:tc>
                  <a:txBody>
                    <a:bodyPr/>
                    <a:lstStyle/>
                    <a:p>
                      <a:pPr algn="ctr"/>
                      <a:r>
                        <a:rPr lang="en-US" sz="1200">
                          <a:solidFill>
                            <a:schemeClr val="tx1"/>
                          </a:solidFill>
                          <a:latin typeface="Calibri" panose="020F0502020204030204" pitchFamily="34" charset="0"/>
                          <a:cs typeface="Calibri" panose="020F0502020204030204" pitchFamily="34" charset="0"/>
                        </a:rPr>
                        <a:t>Funds Targeted</a:t>
                      </a:r>
                    </a:p>
                  </a:txBody>
                  <a:tcPr marL="79491" marR="79491" marT="39745" marB="39745" anchor="ctr">
                    <a:noFill/>
                  </a:tcPr>
                </a:tc>
                <a:tc>
                  <a:txBody>
                    <a:bodyPr/>
                    <a:lstStyle/>
                    <a:p>
                      <a:pPr algn="ctr"/>
                      <a:r>
                        <a:rPr lang="en-US" sz="1200">
                          <a:solidFill>
                            <a:schemeClr val="tx1"/>
                          </a:solidFill>
                          <a:latin typeface="Calibri" panose="020F0502020204030204" pitchFamily="34" charset="0"/>
                          <a:cs typeface="Calibri" panose="020F0502020204030204" pitchFamily="34" charset="0"/>
                        </a:rPr>
                        <a:t>Anticipated Number of Grants to be Awarded</a:t>
                      </a:r>
                    </a:p>
                  </a:txBody>
                  <a:tcPr marL="79491" marR="79491" marT="39745" marB="39745" anchor="ctr">
                    <a:noFill/>
                  </a:tcPr>
                </a:tc>
                <a:extLst>
                  <a:ext uri="{0D108BD9-81ED-4DB2-BD59-A6C34878D82A}">
                    <a16:rowId xmlns:a16="http://schemas.microsoft.com/office/drawing/2014/main" val="3259819273"/>
                  </a:ext>
                </a:extLst>
              </a:tr>
              <a:tr h="353768">
                <a:tc>
                  <a:txBody>
                    <a:bodyPr/>
                    <a:lstStyle/>
                    <a:p>
                      <a:pPr algn="ctr"/>
                      <a:r>
                        <a:rPr lang="en-US" sz="1200">
                          <a:solidFill>
                            <a:schemeClr val="tx1"/>
                          </a:solidFill>
                          <a:latin typeface="Calibri" panose="020F0502020204030204" pitchFamily="34" charset="0"/>
                          <a:cs typeface="Calibri" panose="020F0502020204030204" pitchFamily="34" charset="0"/>
                        </a:rPr>
                        <a:t>Tier A</a:t>
                      </a:r>
                    </a:p>
                  </a:txBody>
                  <a:tcPr marL="79491" marR="79491" marT="39745" marB="39745" anchor="ctr">
                    <a:noFill/>
                  </a:tcPr>
                </a:tc>
                <a:tc>
                  <a:txBody>
                    <a:bodyPr/>
                    <a:lstStyle/>
                    <a:p>
                      <a:pPr algn="ctr"/>
                      <a:r>
                        <a:rPr lang="en-US" sz="1200">
                          <a:solidFill>
                            <a:schemeClr val="tx1"/>
                          </a:solidFill>
                          <a:latin typeface="Calibri" panose="020F0502020204030204" pitchFamily="34" charset="0"/>
                          <a:cs typeface="Calibri" panose="020F0502020204030204" pitchFamily="34" charset="0"/>
                        </a:rPr>
                        <a:t>$200–500 million</a:t>
                      </a:r>
                    </a:p>
                  </a:txBody>
                  <a:tcPr marL="79491" marR="79491" marT="39745" marB="39745" anchor="ctr">
                    <a:noFill/>
                  </a:tcPr>
                </a:tc>
                <a:tc>
                  <a:txBody>
                    <a:bodyPr/>
                    <a:lstStyle/>
                    <a:p>
                      <a:pPr algn="ctr"/>
                      <a:r>
                        <a:rPr lang="en-US" sz="1200">
                          <a:solidFill>
                            <a:schemeClr val="tx1"/>
                          </a:solidFill>
                          <a:latin typeface="Calibri" panose="020F0502020204030204" pitchFamily="34" charset="0"/>
                          <a:cs typeface="Calibri" panose="020F0502020204030204" pitchFamily="34" charset="0"/>
                        </a:rPr>
                        <a:t>$2 billion</a:t>
                      </a:r>
                    </a:p>
                  </a:txBody>
                  <a:tcPr marL="79491" marR="79491" marT="39745" marB="39745" anchor="ctr">
                    <a:noFill/>
                  </a:tcPr>
                </a:tc>
                <a:tc>
                  <a:txBody>
                    <a:bodyPr/>
                    <a:lstStyle/>
                    <a:p>
                      <a:pPr algn="ctr"/>
                      <a:r>
                        <a:rPr lang="en-US" sz="1200">
                          <a:solidFill>
                            <a:schemeClr val="tx1"/>
                          </a:solidFill>
                          <a:latin typeface="Calibri" panose="020F0502020204030204" pitchFamily="34" charset="0"/>
                          <a:cs typeface="Calibri" panose="020F0502020204030204" pitchFamily="34" charset="0"/>
                        </a:rPr>
                        <a:t>4-10</a:t>
                      </a:r>
                    </a:p>
                  </a:txBody>
                  <a:tcPr marL="79491" marR="79491" marT="39745" marB="39745" anchor="ctr">
                    <a:noFill/>
                  </a:tcPr>
                </a:tc>
                <a:extLst>
                  <a:ext uri="{0D108BD9-81ED-4DB2-BD59-A6C34878D82A}">
                    <a16:rowId xmlns:a16="http://schemas.microsoft.com/office/drawing/2014/main" val="2460517075"/>
                  </a:ext>
                </a:extLst>
              </a:tr>
              <a:tr h="353768">
                <a:tc>
                  <a:txBody>
                    <a:bodyPr/>
                    <a:lstStyle/>
                    <a:p>
                      <a:pPr algn="ctr"/>
                      <a:r>
                        <a:rPr lang="en-US" sz="1200">
                          <a:solidFill>
                            <a:schemeClr val="tx1"/>
                          </a:solidFill>
                          <a:latin typeface="Calibri" panose="020F0502020204030204" pitchFamily="34" charset="0"/>
                          <a:cs typeface="Calibri" panose="020F0502020204030204" pitchFamily="34" charset="0"/>
                        </a:rPr>
                        <a:t>Tier B</a:t>
                      </a:r>
                    </a:p>
                  </a:txBody>
                  <a:tcPr marL="79491" marR="79491" marT="39745" marB="39745" anchor="ctr">
                    <a:noFill/>
                  </a:tcPr>
                </a:tc>
                <a:tc>
                  <a:txBody>
                    <a:bodyPr/>
                    <a:lstStyle/>
                    <a:p>
                      <a:pPr algn="ctr"/>
                      <a:r>
                        <a:rPr lang="en-US" sz="1200">
                          <a:solidFill>
                            <a:schemeClr val="tx1"/>
                          </a:solidFill>
                          <a:latin typeface="Calibri" panose="020F0502020204030204" pitchFamily="34" charset="0"/>
                          <a:cs typeface="Calibri" panose="020F0502020204030204" pitchFamily="34" charset="0"/>
                        </a:rPr>
                        <a:t>$100-200 million</a:t>
                      </a:r>
                    </a:p>
                  </a:txBody>
                  <a:tcPr marL="79491" marR="79491" marT="39745" marB="39745" anchor="ctr">
                    <a:noFill/>
                  </a:tcPr>
                </a:tc>
                <a:tc>
                  <a:txBody>
                    <a:bodyPr/>
                    <a:lstStyle/>
                    <a:p>
                      <a:pPr algn="ctr"/>
                      <a:r>
                        <a:rPr lang="en-US" sz="1200">
                          <a:solidFill>
                            <a:schemeClr val="tx1"/>
                          </a:solidFill>
                          <a:latin typeface="Calibri" panose="020F0502020204030204" pitchFamily="34" charset="0"/>
                          <a:cs typeface="Calibri" panose="020F0502020204030204" pitchFamily="34" charset="0"/>
                        </a:rPr>
                        <a:t>$1.3 billion </a:t>
                      </a:r>
                    </a:p>
                  </a:txBody>
                  <a:tcPr marL="79491" marR="79491" marT="39745" marB="39745" anchor="ctr">
                    <a:noFill/>
                  </a:tcPr>
                </a:tc>
                <a:tc>
                  <a:txBody>
                    <a:bodyPr/>
                    <a:lstStyle/>
                    <a:p>
                      <a:pPr algn="ctr"/>
                      <a:r>
                        <a:rPr lang="en-US" sz="1200">
                          <a:solidFill>
                            <a:schemeClr val="tx1"/>
                          </a:solidFill>
                          <a:latin typeface="Calibri" panose="020F0502020204030204" pitchFamily="34" charset="0"/>
                          <a:cs typeface="Calibri" panose="020F0502020204030204" pitchFamily="34" charset="0"/>
                        </a:rPr>
                        <a:t>6-13</a:t>
                      </a:r>
                    </a:p>
                  </a:txBody>
                  <a:tcPr marL="79491" marR="79491" marT="39745" marB="39745" anchor="ctr">
                    <a:noFill/>
                  </a:tcPr>
                </a:tc>
                <a:extLst>
                  <a:ext uri="{0D108BD9-81ED-4DB2-BD59-A6C34878D82A}">
                    <a16:rowId xmlns:a16="http://schemas.microsoft.com/office/drawing/2014/main" val="2840883511"/>
                  </a:ext>
                </a:extLst>
              </a:tr>
              <a:tr h="353768">
                <a:tc>
                  <a:txBody>
                    <a:bodyPr/>
                    <a:lstStyle/>
                    <a:p>
                      <a:pPr algn="ctr"/>
                      <a:r>
                        <a:rPr lang="en-US" sz="1200">
                          <a:solidFill>
                            <a:schemeClr val="tx1"/>
                          </a:solidFill>
                          <a:latin typeface="Calibri" panose="020F0502020204030204" pitchFamily="34" charset="0"/>
                          <a:cs typeface="Calibri" panose="020F0502020204030204" pitchFamily="34" charset="0"/>
                        </a:rPr>
                        <a:t>Tier C</a:t>
                      </a:r>
                    </a:p>
                  </a:txBody>
                  <a:tcPr marL="79491" marR="79491" marT="39745" marB="39745" anchor="ctr">
                    <a:noFill/>
                  </a:tcPr>
                </a:tc>
                <a:tc>
                  <a:txBody>
                    <a:bodyPr/>
                    <a:lstStyle/>
                    <a:p>
                      <a:pPr algn="ctr"/>
                      <a:r>
                        <a:rPr lang="en-US" sz="1200">
                          <a:solidFill>
                            <a:schemeClr val="tx1"/>
                          </a:solidFill>
                          <a:latin typeface="Calibri" panose="020F0502020204030204" pitchFamily="34" charset="0"/>
                          <a:cs typeface="Calibri" panose="020F0502020204030204" pitchFamily="34" charset="0"/>
                        </a:rPr>
                        <a:t>$50-100 million</a:t>
                      </a:r>
                    </a:p>
                  </a:txBody>
                  <a:tcPr marL="79491" marR="79491" marT="39745" marB="39745" anchor="ctr">
                    <a:noFill/>
                  </a:tcPr>
                </a:tc>
                <a:tc>
                  <a:txBody>
                    <a:bodyPr/>
                    <a:lstStyle/>
                    <a:p>
                      <a:pPr algn="ctr"/>
                      <a:r>
                        <a:rPr lang="en-US" sz="1200">
                          <a:solidFill>
                            <a:schemeClr val="tx1"/>
                          </a:solidFill>
                          <a:latin typeface="Calibri" panose="020F0502020204030204" pitchFamily="34" charset="0"/>
                          <a:cs typeface="Calibri" panose="020F0502020204030204" pitchFamily="34" charset="0"/>
                        </a:rPr>
                        <a:t>$0.6 billion</a:t>
                      </a:r>
                    </a:p>
                  </a:txBody>
                  <a:tcPr marL="79491" marR="79491" marT="39745" marB="39745" anchor="ctr">
                    <a:noFill/>
                  </a:tcPr>
                </a:tc>
                <a:tc>
                  <a:txBody>
                    <a:bodyPr/>
                    <a:lstStyle/>
                    <a:p>
                      <a:pPr algn="ctr"/>
                      <a:r>
                        <a:rPr lang="en-US" sz="1200">
                          <a:solidFill>
                            <a:schemeClr val="tx1"/>
                          </a:solidFill>
                          <a:latin typeface="Calibri" panose="020F0502020204030204" pitchFamily="34" charset="0"/>
                          <a:cs typeface="Calibri" panose="020F0502020204030204" pitchFamily="34" charset="0"/>
                        </a:rPr>
                        <a:t>6-12</a:t>
                      </a:r>
                    </a:p>
                  </a:txBody>
                  <a:tcPr marL="79491" marR="79491" marT="39745" marB="39745" anchor="ctr">
                    <a:noFill/>
                  </a:tcPr>
                </a:tc>
                <a:extLst>
                  <a:ext uri="{0D108BD9-81ED-4DB2-BD59-A6C34878D82A}">
                    <a16:rowId xmlns:a16="http://schemas.microsoft.com/office/drawing/2014/main" val="962624726"/>
                  </a:ext>
                </a:extLst>
              </a:tr>
              <a:tr h="353768">
                <a:tc>
                  <a:txBody>
                    <a:bodyPr/>
                    <a:lstStyle/>
                    <a:p>
                      <a:pPr algn="ctr"/>
                      <a:r>
                        <a:rPr lang="en-US" sz="1200">
                          <a:solidFill>
                            <a:schemeClr val="tx1"/>
                          </a:solidFill>
                          <a:latin typeface="Calibri" panose="020F0502020204030204" pitchFamily="34" charset="0"/>
                          <a:cs typeface="Calibri" panose="020F0502020204030204" pitchFamily="34" charset="0"/>
                        </a:rPr>
                        <a:t>Tier D</a:t>
                      </a:r>
                    </a:p>
                  </a:txBody>
                  <a:tcPr marL="79491" marR="79491" marT="39745" marB="39745" anchor="ctr">
                    <a:noFill/>
                  </a:tcPr>
                </a:tc>
                <a:tc>
                  <a:txBody>
                    <a:bodyPr/>
                    <a:lstStyle/>
                    <a:p>
                      <a:pPr algn="ctr"/>
                      <a:r>
                        <a:rPr lang="en-US" sz="1200">
                          <a:solidFill>
                            <a:schemeClr val="tx1"/>
                          </a:solidFill>
                          <a:latin typeface="Calibri" panose="020F0502020204030204" pitchFamily="34" charset="0"/>
                          <a:cs typeface="Calibri" panose="020F0502020204030204" pitchFamily="34" charset="0"/>
                        </a:rPr>
                        <a:t>$10-50 million</a:t>
                      </a:r>
                    </a:p>
                  </a:txBody>
                  <a:tcPr marL="79491" marR="79491" marT="39745" marB="39745" anchor="ctr">
                    <a:noFill/>
                  </a:tcPr>
                </a:tc>
                <a:tc>
                  <a:txBody>
                    <a:bodyPr/>
                    <a:lstStyle/>
                    <a:p>
                      <a:pPr algn="ctr"/>
                      <a:r>
                        <a:rPr lang="en-US" sz="1200">
                          <a:solidFill>
                            <a:schemeClr val="tx1"/>
                          </a:solidFill>
                          <a:latin typeface="Calibri" panose="020F0502020204030204" pitchFamily="34" charset="0"/>
                          <a:cs typeface="Calibri" panose="020F0502020204030204" pitchFamily="34" charset="0"/>
                        </a:rPr>
                        <a:t>$0.3 billion</a:t>
                      </a:r>
                    </a:p>
                  </a:txBody>
                  <a:tcPr marL="79491" marR="79491" marT="39745" marB="39745" anchor="ctr">
                    <a:noFill/>
                  </a:tcPr>
                </a:tc>
                <a:tc>
                  <a:txBody>
                    <a:bodyPr/>
                    <a:lstStyle/>
                    <a:p>
                      <a:pPr algn="ctr"/>
                      <a:r>
                        <a:rPr lang="en-US" sz="1200">
                          <a:solidFill>
                            <a:schemeClr val="tx1"/>
                          </a:solidFill>
                          <a:latin typeface="Calibri" panose="020F0502020204030204" pitchFamily="34" charset="0"/>
                          <a:cs typeface="Calibri" panose="020F0502020204030204" pitchFamily="34" charset="0"/>
                        </a:rPr>
                        <a:t>6-30</a:t>
                      </a:r>
                    </a:p>
                  </a:txBody>
                  <a:tcPr marL="79491" marR="79491" marT="39745" marB="39745" anchor="ctr">
                    <a:noFill/>
                  </a:tcPr>
                </a:tc>
                <a:extLst>
                  <a:ext uri="{0D108BD9-81ED-4DB2-BD59-A6C34878D82A}">
                    <a16:rowId xmlns:a16="http://schemas.microsoft.com/office/drawing/2014/main" val="4291183807"/>
                  </a:ext>
                </a:extLst>
              </a:tr>
              <a:tr h="353768">
                <a:tc>
                  <a:txBody>
                    <a:bodyPr/>
                    <a:lstStyle/>
                    <a:p>
                      <a:pPr algn="ctr"/>
                      <a:r>
                        <a:rPr lang="en-US" sz="1200">
                          <a:solidFill>
                            <a:schemeClr val="tx1"/>
                          </a:solidFill>
                          <a:latin typeface="Calibri" panose="020F0502020204030204" pitchFamily="34" charset="0"/>
                          <a:cs typeface="Calibri" panose="020F0502020204030204" pitchFamily="34" charset="0"/>
                        </a:rPr>
                        <a:t>Tier E</a:t>
                      </a:r>
                    </a:p>
                  </a:txBody>
                  <a:tcPr marL="79491" marR="79491" marT="39745" marB="39745" anchor="ctr">
                    <a:noFill/>
                  </a:tcPr>
                </a:tc>
                <a:tc>
                  <a:txBody>
                    <a:bodyPr/>
                    <a:lstStyle/>
                    <a:p>
                      <a:pPr algn="ctr"/>
                      <a:r>
                        <a:rPr lang="en-US" sz="1200">
                          <a:solidFill>
                            <a:schemeClr val="tx1"/>
                          </a:solidFill>
                          <a:latin typeface="Calibri" panose="020F0502020204030204" pitchFamily="34" charset="0"/>
                          <a:cs typeface="Calibri" panose="020F0502020204030204" pitchFamily="34" charset="0"/>
                        </a:rPr>
                        <a:t>$2-10 million</a:t>
                      </a:r>
                    </a:p>
                  </a:txBody>
                  <a:tcPr marL="79491" marR="79491" marT="39745" marB="39745" anchor="ctr">
                    <a:noFill/>
                  </a:tcPr>
                </a:tc>
                <a:tc>
                  <a:txBody>
                    <a:bodyPr/>
                    <a:lstStyle/>
                    <a:p>
                      <a:pPr algn="ctr"/>
                      <a:r>
                        <a:rPr lang="en-US" sz="1200">
                          <a:solidFill>
                            <a:schemeClr val="tx1"/>
                          </a:solidFill>
                          <a:latin typeface="Calibri" panose="020F0502020204030204" pitchFamily="34" charset="0"/>
                          <a:cs typeface="Calibri" panose="020F0502020204030204" pitchFamily="34" charset="0"/>
                        </a:rPr>
                        <a:t>$0.1 billion </a:t>
                      </a:r>
                    </a:p>
                  </a:txBody>
                  <a:tcPr marL="79491" marR="79491" marT="39745" marB="39745" anchor="c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solidFill>
                            <a:schemeClr val="tx1"/>
                          </a:solidFill>
                          <a:latin typeface="Calibri" panose="020F0502020204030204" pitchFamily="34" charset="0"/>
                          <a:cs typeface="Calibri" panose="020F0502020204030204" pitchFamily="34" charset="0"/>
                        </a:rPr>
                        <a:t>10-50</a:t>
                      </a:r>
                    </a:p>
                  </a:txBody>
                  <a:tcPr marL="79491" marR="79491" marT="39745" marB="39745" anchor="ctr">
                    <a:noFill/>
                  </a:tcPr>
                </a:tc>
                <a:extLst>
                  <a:ext uri="{0D108BD9-81ED-4DB2-BD59-A6C34878D82A}">
                    <a16:rowId xmlns:a16="http://schemas.microsoft.com/office/drawing/2014/main" val="2312533604"/>
                  </a:ext>
                </a:extLst>
              </a:tr>
            </a:tbl>
          </a:graphicData>
        </a:graphic>
      </p:graphicFrame>
      <p:pic>
        <p:nvPicPr>
          <p:cNvPr id="4" name="Picture 3" descr="Map of the United States showing states and Metropolitan Statistical Areas that applied for and received CPRG Planning Grants">
            <a:extLst>
              <a:ext uri="{FF2B5EF4-FFF2-40B4-BE49-F238E27FC236}">
                <a16:creationId xmlns:a16="http://schemas.microsoft.com/office/drawing/2014/main" id="{388A449B-530B-4C6F-2F60-5B296855CCF4}"/>
              </a:ext>
            </a:extLst>
          </p:cNvPr>
          <p:cNvPicPr>
            <a:picLocks noChangeAspect="1"/>
          </p:cNvPicPr>
          <p:nvPr/>
        </p:nvPicPr>
        <p:blipFill rotWithShape="1">
          <a:blip r:embed="rId3"/>
          <a:srcRect l="10909" t="33235" r="63485" b="31110"/>
          <a:stretch/>
        </p:blipFill>
        <p:spPr>
          <a:xfrm>
            <a:off x="751902" y="1852490"/>
            <a:ext cx="4641548" cy="3643849"/>
          </a:xfrm>
          <a:prstGeom prst="rect">
            <a:avLst/>
          </a:prstGeom>
          <a:ln>
            <a:solidFill>
              <a:srgbClr val="002060"/>
            </a:solidFill>
          </a:ln>
        </p:spPr>
      </p:pic>
      <p:graphicFrame>
        <p:nvGraphicFramePr>
          <p:cNvPr id="7" name="Table 6" descr="Map Legend indicating that 45 states, plus Washington DC and Puerto Rico, and 79 Metropolitan Statistical Areas, who received CPRG Planning Grants (all states except WY, SD, IA, KY, and FL).">
            <a:extLst>
              <a:ext uri="{FF2B5EF4-FFF2-40B4-BE49-F238E27FC236}">
                <a16:creationId xmlns:a16="http://schemas.microsoft.com/office/drawing/2014/main" id="{55932EA3-E313-0017-B33D-6CBA2683DFB1}"/>
              </a:ext>
            </a:extLst>
          </p:cNvPr>
          <p:cNvGraphicFramePr>
            <a:graphicFrameLocks noGrp="1"/>
          </p:cNvGraphicFramePr>
          <p:nvPr>
            <p:extLst>
              <p:ext uri="{D42A27DB-BD31-4B8C-83A1-F6EECF244321}">
                <p14:modId xmlns:p14="http://schemas.microsoft.com/office/powerpoint/2010/main" val="1586583889"/>
              </p:ext>
            </p:extLst>
          </p:nvPr>
        </p:nvGraphicFramePr>
        <p:xfrm>
          <a:off x="756648" y="5585197"/>
          <a:ext cx="3406759" cy="816205"/>
        </p:xfrm>
        <a:graphic>
          <a:graphicData uri="http://schemas.openxmlformats.org/drawingml/2006/table">
            <a:tbl>
              <a:tblPr firstRow="1" bandRow="1">
                <a:tableStyleId>{2D5ABB26-0587-4C30-8999-92F81FD0307C}</a:tableStyleId>
              </a:tblPr>
              <a:tblGrid>
                <a:gridCol w="372888">
                  <a:extLst>
                    <a:ext uri="{9D8B030D-6E8A-4147-A177-3AD203B41FA5}">
                      <a16:colId xmlns:a16="http://schemas.microsoft.com/office/drawing/2014/main" val="3121534150"/>
                    </a:ext>
                  </a:extLst>
                </a:gridCol>
                <a:gridCol w="3033871">
                  <a:extLst>
                    <a:ext uri="{9D8B030D-6E8A-4147-A177-3AD203B41FA5}">
                      <a16:colId xmlns:a16="http://schemas.microsoft.com/office/drawing/2014/main" val="464592637"/>
                    </a:ext>
                  </a:extLst>
                </a:gridCol>
              </a:tblGrid>
              <a:tr h="242051">
                <a:tc>
                  <a:txBody>
                    <a:bodyPr/>
                    <a:lstStyle/>
                    <a:p>
                      <a:pPr algn="ctr"/>
                      <a:endParaRPr lang="en-US" sz="1100"/>
                    </a:p>
                  </a:txBody>
                  <a:tcPr marL="79491" marR="79491" marT="39745" marB="39745" anchor="ctr"/>
                </a:tc>
                <a:tc>
                  <a:txBody>
                    <a:bodyPr/>
                    <a:lstStyle/>
                    <a:p>
                      <a:pPr algn="l"/>
                      <a:r>
                        <a:rPr lang="en-US" sz="1100" b="1"/>
                        <a:t>Planning Grants Awarded</a:t>
                      </a:r>
                    </a:p>
                  </a:txBody>
                  <a:tcPr marL="79491" marR="79491" marT="39745" marB="39745" anchor="ctr"/>
                </a:tc>
                <a:extLst>
                  <a:ext uri="{0D108BD9-81ED-4DB2-BD59-A6C34878D82A}">
                    <a16:rowId xmlns:a16="http://schemas.microsoft.com/office/drawing/2014/main" val="927056778"/>
                  </a:ext>
                </a:extLst>
              </a:tr>
              <a:tr h="291465">
                <a:tc>
                  <a:txBody>
                    <a:bodyPr/>
                    <a:lstStyle/>
                    <a:p>
                      <a:pPr algn="ctr"/>
                      <a:r>
                        <a:rPr lang="en-US" sz="1100"/>
                        <a:t>47</a:t>
                      </a:r>
                    </a:p>
                  </a:txBody>
                  <a:tcPr marL="79491" marR="79491" marT="39745" marB="39745" anchor="ctr"/>
                </a:tc>
                <a:tc>
                  <a:txBody>
                    <a:bodyPr/>
                    <a:lstStyle/>
                    <a:p>
                      <a:pPr algn="l"/>
                      <a:r>
                        <a:rPr lang="en-US" sz="1300">
                          <a:solidFill>
                            <a:schemeClr val="tx2"/>
                          </a:solidFill>
                          <a:highlight>
                            <a:srgbClr val="FFD966"/>
                          </a:highlight>
                          <a:sym typeface="Symbol" panose="05050102010706020507" pitchFamily="18" charset="2"/>
                        </a:rPr>
                        <a:t></a:t>
                      </a:r>
                      <a:r>
                        <a:rPr lang="en-US" sz="1100">
                          <a:solidFill>
                            <a:schemeClr val="tx2"/>
                          </a:solidFill>
                          <a:sym typeface="Symbol" panose="05050102010706020507" pitchFamily="18" charset="2"/>
                        </a:rPr>
                        <a:t> </a:t>
                      </a:r>
                      <a:r>
                        <a:rPr lang="en-US" sz="1100">
                          <a:solidFill>
                            <a:schemeClr val="tx2"/>
                          </a:solidFill>
                        </a:rPr>
                        <a:t>States (+DC, PR)</a:t>
                      </a:r>
                    </a:p>
                  </a:txBody>
                  <a:tcPr marL="79491" marR="79491" marT="39745" marB="39745" anchor="ctr"/>
                </a:tc>
                <a:extLst>
                  <a:ext uri="{0D108BD9-81ED-4DB2-BD59-A6C34878D82A}">
                    <a16:rowId xmlns:a16="http://schemas.microsoft.com/office/drawing/2014/main" val="1868661653"/>
                  </a:ext>
                </a:extLst>
              </a:tr>
              <a:tr h="213254">
                <a:tc>
                  <a:txBody>
                    <a:bodyPr/>
                    <a:lstStyle/>
                    <a:p>
                      <a:pPr algn="ctr"/>
                      <a:r>
                        <a:rPr lang="en-US" sz="1100"/>
                        <a:t>79</a:t>
                      </a:r>
                    </a:p>
                  </a:txBody>
                  <a:tcPr marL="79491" marR="79491" marT="39745" marB="39745" anchor="ctr"/>
                </a:tc>
                <a:tc>
                  <a:txBody>
                    <a:bodyPr/>
                    <a:lstStyle/>
                    <a:p>
                      <a:pPr algn="l"/>
                      <a:r>
                        <a:rPr lang="en-US" sz="1300">
                          <a:solidFill>
                            <a:schemeClr val="accent2">
                              <a:lumMod val="60000"/>
                              <a:lumOff val="40000"/>
                            </a:schemeClr>
                          </a:solidFill>
                          <a:highlight>
                            <a:srgbClr val="008000"/>
                          </a:highlight>
                          <a:sym typeface="Symbol" panose="05050102010706020507" pitchFamily="18" charset="2"/>
                        </a:rPr>
                        <a:t>  </a:t>
                      </a:r>
                      <a:r>
                        <a:rPr lang="en-US" sz="1100">
                          <a:sym typeface="Symbol" panose="05050102010706020507" pitchFamily="18" charset="2"/>
                        </a:rPr>
                        <a:t> </a:t>
                      </a:r>
                      <a:r>
                        <a:rPr lang="en-US" sz="1100"/>
                        <a:t>Metropolitan Statistical Areas (MSAs)</a:t>
                      </a:r>
                    </a:p>
                  </a:txBody>
                  <a:tcPr marL="79491" marR="79491" marT="39745" marB="39745" anchor="ctr"/>
                </a:tc>
                <a:extLst>
                  <a:ext uri="{0D108BD9-81ED-4DB2-BD59-A6C34878D82A}">
                    <a16:rowId xmlns:a16="http://schemas.microsoft.com/office/drawing/2014/main" val="2410977443"/>
                  </a:ext>
                </a:extLst>
              </a:tr>
            </a:tbl>
          </a:graphicData>
        </a:graphic>
      </p:graphicFrame>
      <p:sp>
        <p:nvSpPr>
          <p:cNvPr id="2" name="TextBox 1">
            <a:extLst>
              <a:ext uri="{FF2B5EF4-FFF2-40B4-BE49-F238E27FC236}">
                <a16:creationId xmlns:a16="http://schemas.microsoft.com/office/drawing/2014/main" id="{B8F50EEF-377F-5BAB-F1C9-FAC99408DD30}"/>
              </a:ext>
            </a:extLst>
          </p:cNvPr>
          <p:cNvSpPr txBox="1"/>
          <p:nvPr/>
        </p:nvSpPr>
        <p:spPr>
          <a:xfrm>
            <a:off x="4216565" y="5582852"/>
            <a:ext cx="1180272" cy="307777"/>
          </a:xfrm>
          <a:prstGeom prst="rect">
            <a:avLst/>
          </a:prstGeom>
          <a:solidFill>
            <a:schemeClr val="bg1"/>
          </a:solidFill>
        </p:spPr>
        <p:txBody>
          <a:bodyPr wrap="square">
            <a:spAutoFit/>
          </a:bodyPr>
          <a:lstStyle/>
          <a:p>
            <a:r>
              <a:rPr lang="en-US" sz="1400" i="1">
                <a:latin typeface="Calibri" panose="020F0502020204030204" pitchFamily="34" charset="0"/>
                <a:cs typeface="Calibri" panose="020F0502020204030204" pitchFamily="34" charset="0"/>
              </a:rPr>
              <a:t>Map:  </a:t>
            </a:r>
            <a:r>
              <a:rPr lang="en-US" sz="1400">
                <a:latin typeface="Calibri" panose="020F0502020204030204" pitchFamily="34" charset="0"/>
                <a:cs typeface="Calibri" panose="020F0502020204030204" pitchFamily="34" charset="0"/>
                <a:hlinkClick r:id="rId4"/>
              </a:rPr>
              <a:t>EPA</a:t>
            </a:r>
            <a:endParaRPr lang="en-US"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0493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a:extLst>
            <a:ext uri="{FF2B5EF4-FFF2-40B4-BE49-F238E27FC236}">
              <a16:creationId xmlns:a16="http://schemas.microsoft.com/office/drawing/2014/main" id="{807E50CA-D6A1-13EB-C771-874DE18C80B1}"/>
            </a:ext>
          </a:extLst>
        </p:cNvPr>
        <p:cNvGrpSpPr/>
        <p:nvPr/>
      </p:nvGrpSpPr>
      <p:grpSpPr>
        <a:xfrm>
          <a:off x="0" y="0"/>
          <a:ext cx="0" cy="0"/>
          <a:chOff x="0" y="0"/>
          <a:chExt cx="0" cy="0"/>
        </a:xfrm>
      </p:grpSpPr>
      <p:sp>
        <p:nvSpPr>
          <p:cNvPr id="265" name="Google Shape;265;p27">
            <a:extLst>
              <a:ext uri="{FF2B5EF4-FFF2-40B4-BE49-F238E27FC236}">
                <a16:creationId xmlns:a16="http://schemas.microsoft.com/office/drawing/2014/main" id="{76AE9DDC-C948-EE45-2C97-1C850144A51F}"/>
              </a:ext>
            </a:extLst>
          </p:cNvPr>
          <p:cNvSpPr txBox="1">
            <a:spLocks noGrp="1"/>
          </p:cNvSpPr>
          <p:nvPr>
            <p:ph type="title"/>
          </p:nvPr>
        </p:nvSpPr>
        <p:spPr>
          <a:xfrm>
            <a:off x="331470" y="421620"/>
            <a:ext cx="9334500" cy="670312"/>
          </a:xfrm>
          <a:prstGeom prst="rect">
            <a:avLst/>
          </a:prstGeom>
          <a:noFill/>
          <a:ln>
            <a:noFill/>
          </a:ln>
        </p:spPr>
        <p:txBody>
          <a:bodyPr spcFirstLastPara="1" vert="horz" wrap="square" lIns="79477" tIns="39728" rIns="79477" bIns="39728" rtlCol="0" anchor="ctr" anchorCtr="0">
            <a:normAutofit/>
          </a:bodyPr>
          <a:lstStyle/>
          <a:p>
            <a:pPr algn="ctr">
              <a:spcBef>
                <a:spcPts val="0"/>
              </a:spcBef>
              <a:buClr>
                <a:schemeClr val="accent1"/>
              </a:buClr>
              <a:buSzPct val="100000"/>
            </a:pPr>
            <a:r>
              <a:rPr lang="en" sz="3273" b="1" dirty="0"/>
              <a:t>Implementation Grants for PCAP Measures</a:t>
            </a:r>
            <a:endParaRPr sz="3273" b="1" dirty="0"/>
          </a:p>
        </p:txBody>
      </p:sp>
      <p:sp>
        <p:nvSpPr>
          <p:cNvPr id="266" name="Google Shape;266;p27">
            <a:extLst>
              <a:ext uri="{FF2B5EF4-FFF2-40B4-BE49-F238E27FC236}">
                <a16:creationId xmlns:a16="http://schemas.microsoft.com/office/drawing/2014/main" id="{480084B2-529E-1F3D-2F38-EF7772617407}"/>
              </a:ext>
            </a:extLst>
          </p:cNvPr>
          <p:cNvSpPr txBox="1">
            <a:spLocks noGrp="1"/>
          </p:cNvSpPr>
          <p:nvPr>
            <p:ph type="body" idx="1"/>
          </p:nvPr>
        </p:nvSpPr>
        <p:spPr>
          <a:xfrm>
            <a:off x="5464402" y="1094821"/>
            <a:ext cx="6516373" cy="1245128"/>
          </a:xfrm>
          <a:prstGeom prst="rect">
            <a:avLst/>
          </a:prstGeom>
          <a:ln>
            <a:noFill/>
          </a:ln>
        </p:spPr>
        <p:style>
          <a:lnRef idx="2">
            <a:schemeClr val="accent2"/>
          </a:lnRef>
          <a:fillRef idx="1">
            <a:schemeClr val="lt1"/>
          </a:fillRef>
          <a:effectRef idx="0">
            <a:schemeClr val="accent2"/>
          </a:effectRef>
          <a:fontRef idx="minor">
            <a:schemeClr val="dk1"/>
          </a:fontRef>
        </p:style>
        <p:txBody>
          <a:bodyPr spcFirstLastPara="1" vert="horz" wrap="square" lIns="79477" tIns="39728" rIns="79477" bIns="39728" rtlCol="0" anchor="t" anchorCtr="0">
            <a:noAutofit/>
          </a:bodyPr>
          <a:lstStyle/>
          <a:p>
            <a:pPr marL="146685" marR="161925" indent="0">
              <a:lnSpc>
                <a:spcPct val="115000"/>
              </a:lnSpc>
              <a:spcBef>
                <a:spcPts val="0"/>
              </a:spcBef>
              <a:buClr>
                <a:schemeClr val="dk1"/>
              </a:buClr>
              <a:buSzPts val="1600"/>
              <a:buNone/>
            </a:pPr>
            <a:r>
              <a:rPr lang="en" sz="1600" b="1">
                <a:solidFill>
                  <a:schemeClr val="dk2"/>
                </a:solidFill>
                <a:highlight>
                  <a:srgbClr val="FFFFFF"/>
                </a:highlight>
                <a:latin typeface="Calibri"/>
                <a:ea typeface="Calibri"/>
                <a:cs typeface="Calibri"/>
                <a:sym typeface="Calibri"/>
              </a:rPr>
              <a:t>Total Implementation Grant Program Funding </a:t>
            </a:r>
            <a:r>
              <a:rPr lang="en" sz="1600">
                <a:solidFill>
                  <a:schemeClr val="dk2"/>
                </a:solidFill>
                <a:highlight>
                  <a:srgbClr val="FFFFFF"/>
                </a:highlight>
                <a:latin typeface="Calibri"/>
                <a:ea typeface="Calibri"/>
                <a:cs typeface="Calibri"/>
                <a:sym typeface="Calibri"/>
              </a:rPr>
              <a:t>= $4.3 billion </a:t>
            </a:r>
            <a:endParaRPr lang="en" sz="1600">
              <a:solidFill>
                <a:schemeClr val="dk2"/>
              </a:solidFill>
              <a:highlight>
                <a:srgbClr val="FFFFFF"/>
              </a:highlight>
              <a:latin typeface="Calibri"/>
              <a:ea typeface="Calibri"/>
              <a:cs typeface="Calibri"/>
            </a:endParaRPr>
          </a:p>
          <a:p>
            <a:pPr marL="857250" marR="161925" indent="-297180">
              <a:lnSpc>
                <a:spcPct val="115000"/>
              </a:lnSpc>
              <a:spcBef>
                <a:spcPts val="0"/>
              </a:spcBef>
              <a:buClr>
                <a:schemeClr val="dk1"/>
              </a:buClr>
              <a:buSzPts val="1600"/>
              <a:buNone/>
            </a:pPr>
            <a:r>
              <a:rPr lang="en" sz="1600">
                <a:solidFill>
                  <a:schemeClr val="dk2"/>
                </a:solidFill>
                <a:highlight>
                  <a:srgbClr val="FFFFFF"/>
                </a:highlight>
                <a:latin typeface="Calibri"/>
                <a:ea typeface="Calibri"/>
                <a:cs typeface="Calibri"/>
                <a:sym typeface="Calibri"/>
              </a:rPr>
              <a:t>U.S. EPA anticipates awarding:</a:t>
            </a:r>
            <a:endParaRPr lang="en" sz="1600">
              <a:solidFill>
                <a:schemeClr val="dk2"/>
              </a:solidFill>
              <a:highlight>
                <a:srgbClr val="FFFFFF"/>
              </a:highlight>
              <a:latin typeface="Calibri"/>
              <a:ea typeface="Calibri"/>
              <a:cs typeface="Calibri"/>
            </a:endParaRPr>
          </a:p>
          <a:p>
            <a:pPr marL="857250" marR="161925" indent="-297180">
              <a:lnSpc>
                <a:spcPct val="115000"/>
              </a:lnSpc>
              <a:spcBef>
                <a:spcPts val="0"/>
              </a:spcBef>
              <a:buSzPts val="1600"/>
            </a:pPr>
            <a:r>
              <a:rPr lang="en" sz="1600">
                <a:solidFill>
                  <a:schemeClr val="dk2"/>
                </a:solidFill>
                <a:highlight>
                  <a:srgbClr val="FFFFFF"/>
                </a:highlight>
                <a:latin typeface="Calibri"/>
                <a:ea typeface="Calibri"/>
                <a:cs typeface="Calibri"/>
                <a:sym typeface="Calibri"/>
              </a:rPr>
              <a:t>approximately 30 to 115 grants</a:t>
            </a:r>
            <a:endParaRPr lang="en" sz="1600">
              <a:solidFill>
                <a:schemeClr val="dk2"/>
              </a:solidFill>
              <a:highlight>
                <a:srgbClr val="FFFFFF"/>
              </a:highlight>
              <a:latin typeface="Calibri"/>
              <a:ea typeface="Calibri"/>
              <a:cs typeface="Calibri"/>
            </a:endParaRPr>
          </a:p>
          <a:p>
            <a:pPr marL="857250" marR="161925" indent="-297180">
              <a:lnSpc>
                <a:spcPct val="115000"/>
              </a:lnSpc>
              <a:spcBef>
                <a:spcPts val="0"/>
              </a:spcBef>
              <a:buSzPts val="1600"/>
            </a:pPr>
            <a:r>
              <a:rPr lang="en" sz="1600">
                <a:solidFill>
                  <a:schemeClr val="dk2"/>
                </a:solidFill>
                <a:highlight>
                  <a:srgbClr val="FFFFFF"/>
                </a:highlight>
                <a:latin typeface="Calibri"/>
                <a:ea typeface="Calibri"/>
                <a:cs typeface="Calibri"/>
                <a:sym typeface="Calibri"/>
              </a:rPr>
              <a:t>range $2 to $500 million each </a:t>
            </a:r>
            <a:endParaRPr sz="1600">
              <a:solidFill>
                <a:schemeClr val="dk2"/>
              </a:solidFill>
            </a:endParaRPr>
          </a:p>
        </p:txBody>
      </p:sp>
      <p:graphicFrame>
        <p:nvGraphicFramePr>
          <p:cNvPr id="10" name="Table 9">
            <a:extLst>
              <a:ext uri="{FF2B5EF4-FFF2-40B4-BE49-F238E27FC236}">
                <a16:creationId xmlns:a16="http://schemas.microsoft.com/office/drawing/2014/main" id="{04D342F0-EA46-8AD6-D080-6D3B3571A38C}"/>
              </a:ext>
            </a:extLst>
          </p:cNvPr>
          <p:cNvGraphicFramePr>
            <a:graphicFrameLocks noGrp="1"/>
          </p:cNvGraphicFramePr>
          <p:nvPr>
            <p:extLst>
              <p:ext uri="{D42A27DB-BD31-4B8C-83A1-F6EECF244321}">
                <p14:modId xmlns:p14="http://schemas.microsoft.com/office/powerpoint/2010/main" val="2217900568"/>
              </p:ext>
            </p:extLst>
          </p:nvPr>
        </p:nvGraphicFramePr>
        <p:xfrm>
          <a:off x="5607844" y="2345531"/>
          <a:ext cx="6208748" cy="2442582"/>
        </p:xfrm>
        <a:graphic>
          <a:graphicData uri="http://schemas.openxmlformats.org/drawingml/2006/table">
            <a:tbl>
              <a:tblPr firstRow="1" bandRow="1"/>
              <a:tblGrid>
                <a:gridCol w="805198">
                  <a:extLst>
                    <a:ext uri="{9D8B030D-6E8A-4147-A177-3AD203B41FA5}">
                      <a16:colId xmlns:a16="http://schemas.microsoft.com/office/drawing/2014/main" val="1550807520"/>
                    </a:ext>
                  </a:extLst>
                </a:gridCol>
                <a:gridCol w="1629797">
                  <a:extLst>
                    <a:ext uri="{9D8B030D-6E8A-4147-A177-3AD203B41FA5}">
                      <a16:colId xmlns:a16="http://schemas.microsoft.com/office/drawing/2014/main" val="3488427512"/>
                    </a:ext>
                  </a:extLst>
                </a:gridCol>
                <a:gridCol w="1202945">
                  <a:extLst>
                    <a:ext uri="{9D8B030D-6E8A-4147-A177-3AD203B41FA5}">
                      <a16:colId xmlns:a16="http://schemas.microsoft.com/office/drawing/2014/main" val="810727861"/>
                    </a:ext>
                  </a:extLst>
                </a:gridCol>
                <a:gridCol w="2570808">
                  <a:extLst>
                    <a:ext uri="{9D8B030D-6E8A-4147-A177-3AD203B41FA5}">
                      <a16:colId xmlns:a16="http://schemas.microsoft.com/office/drawing/2014/main" val="1637292737"/>
                    </a:ext>
                  </a:extLst>
                </a:gridCol>
              </a:tblGrid>
              <a:tr h="638402">
                <a:tc>
                  <a:txBody>
                    <a:bodyPr/>
                    <a:lstStyle/>
                    <a:p>
                      <a:pPr algn="ctr"/>
                      <a:r>
                        <a:rPr lang="en-US" sz="1200">
                          <a:latin typeface="Calibri"/>
                          <a:cs typeface="Calibri"/>
                        </a:rPr>
                        <a:t>Tier</a:t>
                      </a:r>
                    </a:p>
                  </a:txBody>
                  <a:tcPr marL="79491" marR="79491" marT="39745" marB="39745" anchor="ctr"/>
                </a:tc>
                <a:tc>
                  <a:txBody>
                    <a:bodyPr/>
                    <a:lstStyle/>
                    <a:p>
                      <a:pPr algn="ctr"/>
                      <a:r>
                        <a:rPr lang="en-US" sz="1200">
                          <a:latin typeface="Calibri"/>
                          <a:cs typeface="Calibri"/>
                        </a:rPr>
                        <a:t>Implementation Grant Ranges</a:t>
                      </a:r>
                    </a:p>
                  </a:txBody>
                  <a:tcPr marL="79491" marR="79491" marT="39745" marB="39745" anchor="ctr"/>
                </a:tc>
                <a:tc>
                  <a:txBody>
                    <a:bodyPr/>
                    <a:lstStyle/>
                    <a:p>
                      <a:pPr algn="ctr"/>
                      <a:r>
                        <a:rPr lang="en-US" sz="1200">
                          <a:latin typeface="Calibri"/>
                          <a:cs typeface="Calibri"/>
                        </a:rPr>
                        <a:t>Funds Targeted</a:t>
                      </a:r>
                    </a:p>
                  </a:txBody>
                  <a:tcPr marL="79491" marR="79491" marT="39745" marB="39745" anchor="ctr"/>
                </a:tc>
                <a:tc>
                  <a:txBody>
                    <a:bodyPr/>
                    <a:lstStyle/>
                    <a:p>
                      <a:pPr algn="ctr"/>
                      <a:r>
                        <a:rPr lang="en-US" sz="1200">
                          <a:latin typeface="Calibri"/>
                          <a:cs typeface="Calibri"/>
                        </a:rPr>
                        <a:t>Anticipated Number of Grants to be Awarded</a:t>
                      </a:r>
                    </a:p>
                  </a:txBody>
                  <a:tcPr marL="79491" marR="79491" marT="39745" marB="39745" anchor="ctr"/>
                </a:tc>
                <a:extLst>
                  <a:ext uri="{0D108BD9-81ED-4DB2-BD59-A6C34878D82A}">
                    <a16:rowId xmlns:a16="http://schemas.microsoft.com/office/drawing/2014/main" val="3259819273"/>
                  </a:ext>
                </a:extLst>
              </a:tr>
              <a:tr h="360836">
                <a:tc>
                  <a:txBody>
                    <a:bodyPr/>
                    <a:lstStyle/>
                    <a:p>
                      <a:pPr algn="ctr"/>
                      <a:r>
                        <a:rPr lang="en-US" sz="1200">
                          <a:solidFill>
                            <a:schemeClr val="bg1"/>
                          </a:solidFill>
                          <a:latin typeface="Calibri"/>
                          <a:cs typeface="Calibri"/>
                        </a:rPr>
                        <a:t>Tier A</a:t>
                      </a:r>
                    </a:p>
                  </a:txBody>
                  <a:tcPr marL="79491" marR="79491" marT="39745" marB="39745" anchor="ctr">
                    <a:solidFill>
                      <a:schemeClr val="accent2">
                        <a:lumMod val="75000"/>
                      </a:schemeClr>
                    </a:solidFill>
                  </a:tcPr>
                </a:tc>
                <a:tc>
                  <a:txBody>
                    <a:bodyPr/>
                    <a:lstStyle/>
                    <a:p>
                      <a:pPr algn="ctr"/>
                      <a:r>
                        <a:rPr lang="en-US" sz="1200">
                          <a:solidFill>
                            <a:schemeClr val="bg1"/>
                          </a:solidFill>
                          <a:latin typeface="Calibri"/>
                          <a:cs typeface="Calibri"/>
                        </a:rPr>
                        <a:t>$200–500 million</a:t>
                      </a:r>
                    </a:p>
                  </a:txBody>
                  <a:tcPr marL="79491" marR="79491" marT="39745" marB="39745" anchor="ctr">
                    <a:solidFill>
                      <a:schemeClr val="accent2">
                        <a:lumMod val="75000"/>
                      </a:schemeClr>
                    </a:solidFill>
                  </a:tcPr>
                </a:tc>
                <a:tc>
                  <a:txBody>
                    <a:bodyPr/>
                    <a:lstStyle/>
                    <a:p>
                      <a:pPr algn="ctr"/>
                      <a:r>
                        <a:rPr lang="en-US" sz="1200">
                          <a:solidFill>
                            <a:schemeClr val="bg1"/>
                          </a:solidFill>
                          <a:latin typeface="Calibri"/>
                          <a:cs typeface="Calibri"/>
                        </a:rPr>
                        <a:t>$2 billion</a:t>
                      </a:r>
                    </a:p>
                  </a:txBody>
                  <a:tcPr marL="79491" marR="79491" marT="39745" marB="39745" anchor="ctr">
                    <a:solidFill>
                      <a:schemeClr val="accent2">
                        <a:lumMod val="75000"/>
                      </a:schemeClr>
                    </a:solidFill>
                  </a:tcPr>
                </a:tc>
                <a:tc>
                  <a:txBody>
                    <a:bodyPr/>
                    <a:lstStyle/>
                    <a:p>
                      <a:pPr algn="ctr"/>
                      <a:r>
                        <a:rPr lang="en-US" sz="1200">
                          <a:solidFill>
                            <a:schemeClr val="bg1"/>
                          </a:solidFill>
                          <a:latin typeface="Calibri"/>
                          <a:cs typeface="Calibri"/>
                        </a:rPr>
                        <a:t>4-10</a:t>
                      </a:r>
                    </a:p>
                  </a:txBody>
                  <a:tcPr marL="79491" marR="79491" marT="39745" marB="39745" anchor="ctr">
                    <a:solidFill>
                      <a:schemeClr val="accent2">
                        <a:lumMod val="75000"/>
                      </a:schemeClr>
                    </a:solidFill>
                  </a:tcPr>
                </a:tc>
                <a:extLst>
                  <a:ext uri="{0D108BD9-81ED-4DB2-BD59-A6C34878D82A}">
                    <a16:rowId xmlns:a16="http://schemas.microsoft.com/office/drawing/2014/main" val="2460517075"/>
                  </a:ext>
                </a:extLst>
              </a:tr>
              <a:tr h="360836">
                <a:tc>
                  <a:txBody>
                    <a:bodyPr/>
                    <a:lstStyle/>
                    <a:p>
                      <a:pPr algn="ctr"/>
                      <a:r>
                        <a:rPr lang="en-US" sz="1200">
                          <a:latin typeface="Calibri"/>
                          <a:cs typeface="Calibri"/>
                        </a:rPr>
                        <a:t>Tier B</a:t>
                      </a:r>
                    </a:p>
                  </a:txBody>
                  <a:tcPr marL="79491" marR="79491" marT="39745" marB="39745" anchor="ctr"/>
                </a:tc>
                <a:tc>
                  <a:txBody>
                    <a:bodyPr/>
                    <a:lstStyle/>
                    <a:p>
                      <a:pPr algn="ctr"/>
                      <a:r>
                        <a:rPr lang="en-US" sz="1200">
                          <a:latin typeface="Calibri"/>
                          <a:cs typeface="Calibri"/>
                        </a:rPr>
                        <a:t>$100-200 million</a:t>
                      </a:r>
                    </a:p>
                  </a:txBody>
                  <a:tcPr marL="79491" marR="79491" marT="39745" marB="39745" anchor="ctr"/>
                </a:tc>
                <a:tc>
                  <a:txBody>
                    <a:bodyPr/>
                    <a:lstStyle/>
                    <a:p>
                      <a:pPr algn="ctr"/>
                      <a:r>
                        <a:rPr lang="en-US" sz="1200">
                          <a:latin typeface="Calibri"/>
                          <a:cs typeface="Calibri"/>
                        </a:rPr>
                        <a:t>$1.3 billion </a:t>
                      </a:r>
                      <a:endParaRPr lang="en-US" sz="1200">
                        <a:latin typeface="Calibri" panose="020F0502020204030204" pitchFamily="34" charset="0"/>
                        <a:cs typeface="Calibri" panose="020F0502020204030204" pitchFamily="34" charset="0"/>
                      </a:endParaRPr>
                    </a:p>
                  </a:txBody>
                  <a:tcPr marL="79491" marR="79491" marT="39745" marB="39745" anchor="ctr"/>
                </a:tc>
                <a:tc>
                  <a:txBody>
                    <a:bodyPr/>
                    <a:lstStyle/>
                    <a:p>
                      <a:pPr algn="ctr"/>
                      <a:r>
                        <a:rPr lang="en-US" sz="1200">
                          <a:latin typeface="Calibri"/>
                          <a:cs typeface="Calibri"/>
                        </a:rPr>
                        <a:t>6-13</a:t>
                      </a:r>
                    </a:p>
                  </a:txBody>
                  <a:tcPr marL="79491" marR="79491" marT="39745" marB="39745" anchor="ctr"/>
                </a:tc>
                <a:extLst>
                  <a:ext uri="{0D108BD9-81ED-4DB2-BD59-A6C34878D82A}">
                    <a16:rowId xmlns:a16="http://schemas.microsoft.com/office/drawing/2014/main" val="2840883511"/>
                  </a:ext>
                </a:extLst>
              </a:tr>
              <a:tr h="360836">
                <a:tc>
                  <a:txBody>
                    <a:bodyPr/>
                    <a:lstStyle/>
                    <a:p>
                      <a:pPr algn="ctr"/>
                      <a:r>
                        <a:rPr lang="en-US" sz="1200">
                          <a:latin typeface="Calibri"/>
                          <a:cs typeface="Calibri"/>
                        </a:rPr>
                        <a:t>Tier C</a:t>
                      </a:r>
                    </a:p>
                  </a:txBody>
                  <a:tcPr marL="79491" marR="79491" marT="39745" marB="39745" anchor="ctr"/>
                </a:tc>
                <a:tc>
                  <a:txBody>
                    <a:bodyPr/>
                    <a:lstStyle/>
                    <a:p>
                      <a:pPr algn="ctr"/>
                      <a:r>
                        <a:rPr lang="en-US" sz="1200">
                          <a:latin typeface="Calibri"/>
                          <a:cs typeface="Calibri"/>
                        </a:rPr>
                        <a:t>$50-100 million</a:t>
                      </a:r>
                    </a:p>
                  </a:txBody>
                  <a:tcPr marL="79491" marR="79491" marT="39745" marB="39745" anchor="ctr"/>
                </a:tc>
                <a:tc>
                  <a:txBody>
                    <a:bodyPr/>
                    <a:lstStyle/>
                    <a:p>
                      <a:pPr algn="ctr"/>
                      <a:r>
                        <a:rPr lang="en-US" sz="1200">
                          <a:latin typeface="Calibri"/>
                          <a:cs typeface="Calibri"/>
                        </a:rPr>
                        <a:t>$0.6 billion</a:t>
                      </a:r>
                    </a:p>
                  </a:txBody>
                  <a:tcPr marL="79491" marR="79491" marT="39745" marB="39745" anchor="ctr"/>
                </a:tc>
                <a:tc>
                  <a:txBody>
                    <a:bodyPr/>
                    <a:lstStyle/>
                    <a:p>
                      <a:pPr algn="ctr"/>
                      <a:r>
                        <a:rPr lang="en-US" sz="1200">
                          <a:latin typeface="Calibri"/>
                          <a:cs typeface="Calibri"/>
                        </a:rPr>
                        <a:t>6-12</a:t>
                      </a:r>
                    </a:p>
                  </a:txBody>
                  <a:tcPr marL="79491" marR="79491" marT="39745" marB="39745" anchor="ctr"/>
                </a:tc>
                <a:extLst>
                  <a:ext uri="{0D108BD9-81ED-4DB2-BD59-A6C34878D82A}">
                    <a16:rowId xmlns:a16="http://schemas.microsoft.com/office/drawing/2014/main" val="962624726"/>
                  </a:ext>
                </a:extLst>
              </a:tr>
              <a:tr h="360836">
                <a:tc>
                  <a:txBody>
                    <a:bodyPr/>
                    <a:lstStyle/>
                    <a:p>
                      <a:pPr algn="ctr"/>
                      <a:r>
                        <a:rPr lang="en-US" sz="1200">
                          <a:solidFill>
                            <a:schemeClr val="bg1"/>
                          </a:solidFill>
                          <a:latin typeface="Calibri"/>
                          <a:cs typeface="Calibri"/>
                        </a:rPr>
                        <a:t>Tier D</a:t>
                      </a:r>
                    </a:p>
                  </a:txBody>
                  <a:tcPr marL="79491" marR="79491" marT="39745" marB="39745" anchor="ctr">
                    <a:solidFill>
                      <a:schemeClr val="accent5">
                        <a:lumMod val="50000"/>
                      </a:schemeClr>
                    </a:solidFill>
                  </a:tcPr>
                </a:tc>
                <a:tc>
                  <a:txBody>
                    <a:bodyPr/>
                    <a:lstStyle/>
                    <a:p>
                      <a:pPr algn="ctr"/>
                      <a:r>
                        <a:rPr lang="en-US" sz="1200">
                          <a:solidFill>
                            <a:schemeClr val="bg1"/>
                          </a:solidFill>
                          <a:latin typeface="Calibri"/>
                          <a:cs typeface="Calibri"/>
                        </a:rPr>
                        <a:t>$10-50 million</a:t>
                      </a:r>
                    </a:p>
                  </a:txBody>
                  <a:tcPr marL="79491" marR="79491" marT="39745" marB="39745" anchor="ctr">
                    <a:solidFill>
                      <a:schemeClr val="accent5">
                        <a:lumMod val="50000"/>
                      </a:schemeClr>
                    </a:solidFill>
                  </a:tcPr>
                </a:tc>
                <a:tc>
                  <a:txBody>
                    <a:bodyPr/>
                    <a:lstStyle/>
                    <a:p>
                      <a:pPr algn="ctr"/>
                      <a:r>
                        <a:rPr lang="en-US" sz="1200">
                          <a:solidFill>
                            <a:schemeClr val="bg1"/>
                          </a:solidFill>
                          <a:latin typeface="Calibri"/>
                          <a:cs typeface="Calibri"/>
                        </a:rPr>
                        <a:t>$0.3 billion</a:t>
                      </a:r>
                    </a:p>
                  </a:txBody>
                  <a:tcPr marL="79491" marR="79491" marT="39745" marB="39745" anchor="ctr">
                    <a:solidFill>
                      <a:schemeClr val="accent5">
                        <a:lumMod val="50000"/>
                      </a:schemeClr>
                    </a:solidFill>
                  </a:tcPr>
                </a:tc>
                <a:tc>
                  <a:txBody>
                    <a:bodyPr/>
                    <a:lstStyle/>
                    <a:p>
                      <a:pPr algn="ctr"/>
                      <a:r>
                        <a:rPr lang="en-US" sz="1200">
                          <a:solidFill>
                            <a:schemeClr val="bg1"/>
                          </a:solidFill>
                          <a:latin typeface="Calibri"/>
                          <a:cs typeface="Calibri"/>
                        </a:rPr>
                        <a:t>6-30</a:t>
                      </a:r>
                    </a:p>
                  </a:txBody>
                  <a:tcPr marL="79491" marR="79491" marT="39745" marB="39745" anchor="ctr">
                    <a:solidFill>
                      <a:schemeClr val="accent5">
                        <a:lumMod val="50000"/>
                      </a:schemeClr>
                    </a:solidFill>
                  </a:tcPr>
                </a:tc>
                <a:extLst>
                  <a:ext uri="{0D108BD9-81ED-4DB2-BD59-A6C34878D82A}">
                    <a16:rowId xmlns:a16="http://schemas.microsoft.com/office/drawing/2014/main" val="4291183807"/>
                  </a:ext>
                </a:extLst>
              </a:tr>
              <a:tr h="360836">
                <a:tc>
                  <a:txBody>
                    <a:bodyPr/>
                    <a:lstStyle/>
                    <a:p>
                      <a:pPr algn="ctr"/>
                      <a:r>
                        <a:rPr lang="en-US" sz="1200">
                          <a:latin typeface="Calibri"/>
                          <a:cs typeface="Calibri"/>
                        </a:rPr>
                        <a:t>Tier E</a:t>
                      </a:r>
                    </a:p>
                  </a:txBody>
                  <a:tcPr marL="79491" marR="79491" marT="39745" marB="39745" anchor="ctr"/>
                </a:tc>
                <a:tc>
                  <a:txBody>
                    <a:bodyPr/>
                    <a:lstStyle/>
                    <a:p>
                      <a:pPr algn="ctr"/>
                      <a:r>
                        <a:rPr lang="en-US" sz="1200">
                          <a:latin typeface="Calibri"/>
                          <a:cs typeface="Calibri"/>
                        </a:rPr>
                        <a:t>$2-10 million</a:t>
                      </a:r>
                    </a:p>
                  </a:txBody>
                  <a:tcPr marL="79491" marR="79491" marT="39745" marB="39745" anchor="ctr"/>
                </a:tc>
                <a:tc>
                  <a:txBody>
                    <a:bodyPr/>
                    <a:lstStyle/>
                    <a:p>
                      <a:pPr algn="ctr"/>
                      <a:r>
                        <a:rPr lang="en-US" sz="1200">
                          <a:latin typeface="Calibri"/>
                          <a:cs typeface="Calibri"/>
                        </a:rPr>
                        <a:t>$0.1 billion </a:t>
                      </a:r>
                      <a:endParaRPr lang="en-US" sz="1200">
                        <a:latin typeface="Calibri" panose="020F0502020204030204" pitchFamily="34" charset="0"/>
                        <a:cs typeface="Calibri" panose="020F0502020204030204" pitchFamily="34" charset="0"/>
                      </a:endParaRPr>
                    </a:p>
                  </a:txBody>
                  <a:tcPr marL="79491" marR="79491" marT="39745" marB="3974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latin typeface="Calibri"/>
                          <a:cs typeface="Calibri"/>
                        </a:rPr>
                        <a:t>10-50</a:t>
                      </a:r>
                    </a:p>
                  </a:txBody>
                  <a:tcPr marL="79491" marR="79491" marT="39745" marB="39745" anchor="ctr"/>
                </a:tc>
                <a:extLst>
                  <a:ext uri="{0D108BD9-81ED-4DB2-BD59-A6C34878D82A}">
                    <a16:rowId xmlns:a16="http://schemas.microsoft.com/office/drawing/2014/main" val="2312533604"/>
                  </a:ext>
                </a:extLst>
              </a:tr>
            </a:tbl>
          </a:graphicData>
        </a:graphic>
      </p:graphicFrame>
      <p:pic>
        <p:nvPicPr>
          <p:cNvPr id="4" name="Picture 3" descr="Map of the United States showing states and Metropolitan Statistical Areas that applied for and received CPRG Planning Grants">
            <a:extLst>
              <a:ext uri="{FF2B5EF4-FFF2-40B4-BE49-F238E27FC236}">
                <a16:creationId xmlns:a16="http://schemas.microsoft.com/office/drawing/2014/main" id="{388A449B-530B-4C6F-2F60-5B296855CCF4}"/>
              </a:ext>
            </a:extLst>
          </p:cNvPr>
          <p:cNvPicPr>
            <a:picLocks noChangeAspect="1"/>
          </p:cNvPicPr>
          <p:nvPr/>
        </p:nvPicPr>
        <p:blipFill rotWithShape="1">
          <a:blip r:embed="rId3"/>
          <a:srcRect l="10909" t="33235" r="63485" b="31110"/>
          <a:stretch/>
        </p:blipFill>
        <p:spPr>
          <a:xfrm>
            <a:off x="329713" y="1594233"/>
            <a:ext cx="4971062" cy="3902106"/>
          </a:xfrm>
          <a:prstGeom prst="rect">
            <a:avLst/>
          </a:prstGeom>
          <a:ln>
            <a:solidFill>
              <a:srgbClr val="002060"/>
            </a:solidFill>
          </a:ln>
        </p:spPr>
      </p:pic>
      <p:graphicFrame>
        <p:nvGraphicFramePr>
          <p:cNvPr id="7" name="Table 6" descr="Map Legend indicating that 45 states, plus Washington DC and Puerto Rico, and 79 Metropolitan Statistical Areas, who received CPRG Planning Grants (all states except WY, SD, IA, KY, and FL).">
            <a:extLst>
              <a:ext uri="{FF2B5EF4-FFF2-40B4-BE49-F238E27FC236}">
                <a16:creationId xmlns:a16="http://schemas.microsoft.com/office/drawing/2014/main" id="{55932EA3-E313-0017-B33D-6CBA2683DFB1}"/>
              </a:ext>
            </a:extLst>
          </p:cNvPr>
          <p:cNvGraphicFramePr>
            <a:graphicFrameLocks noGrp="1"/>
          </p:cNvGraphicFramePr>
          <p:nvPr>
            <p:extLst>
              <p:ext uri="{D42A27DB-BD31-4B8C-83A1-F6EECF244321}">
                <p14:modId xmlns:p14="http://schemas.microsoft.com/office/powerpoint/2010/main" val="3222825074"/>
              </p:ext>
            </p:extLst>
          </p:nvPr>
        </p:nvGraphicFramePr>
        <p:xfrm>
          <a:off x="1590729" y="1713413"/>
          <a:ext cx="3406759" cy="816205"/>
        </p:xfrm>
        <a:graphic>
          <a:graphicData uri="http://schemas.openxmlformats.org/drawingml/2006/table">
            <a:tbl>
              <a:tblPr firstRow="1" bandRow="1">
                <a:tableStyleId>{2D5ABB26-0587-4C30-8999-92F81FD0307C}</a:tableStyleId>
              </a:tblPr>
              <a:tblGrid>
                <a:gridCol w="372888">
                  <a:extLst>
                    <a:ext uri="{9D8B030D-6E8A-4147-A177-3AD203B41FA5}">
                      <a16:colId xmlns:a16="http://schemas.microsoft.com/office/drawing/2014/main" val="3121534150"/>
                    </a:ext>
                  </a:extLst>
                </a:gridCol>
                <a:gridCol w="3033871">
                  <a:extLst>
                    <a:ext uri="{9D8B030D-6E8A-4147-A177-3AD203B41FA5}">
                      <a16:colId xmlns:a16="http://schemas.microsoft.com/office/drawing/2014/main" val="464592637"/>
                    </a:ext>
                  </a:extLst>
                </a:gridCol>
              </a:tblGrid>
              <a:tr h="242051">
                <a:tc>
                  <a:txBody>
                    <a:bodyPr/>
                    <a:lstStyle/>
                    <a:p>
                      <a:pPr algn="ctr"/>
                      <a:endParaRPr lang="en-US" sz="1100"/>
                    </a:p>
                  </a:txBody>
                  <a:tcPr marL="79491" marR="79491" marT="39745" marB="39745" anchor="ctr"/>
                </a:tc>
                <a:tc>
                  <a:txBody>
                    <a:bodyPr/>
                    <a:lstStyle/>
                    <a:p>
                      <a:pPr algn="l"/>
                      <a:r>
                        <a:rPr lang="en-US" sz="1100" b="1"/>
                        <a:t>Planning Grants Awarded</a:t>
                      </a:r>
                    </a:p>
                  </a:txBody>
                  <a:tcPr marL="79491" marR="79491" marT="39745" marB="39745" anchor="ctr"/>
                </a:tc>
                <a:extLst>
                  <a:ext uri="{0D108BD9-81ED-4DB2-BD59-A6C34878D82A}">
                    <a16:rowId xmlns:a16="http://schemas.microsoft.com/office/drawing/2014/main" val="927056778"/>
                  </a:ext>
                </a:extLst>
              </a:tr>
              <a:tr h="291465">
                <a:tc>
                  <a:txBody>
                    <a:bodyPr/>
                    <a:lstStyle/>
                    <a:p>
                      <a:pPr algn="ctr"/>
                      <a:r>
                        <a:rPr lang="en-US" sz="1100"/>
                        <a:t>47</a:t>
                      </a:r>
                    </a:p>
                  </a:txBody>
                  <a:tcPr marL="79491" marR="79491" marT="39745" marB="39745" anchor="ctr"/>
                </a:tc>
                <a:tc>
                  <a:txBody>
                    <a:bodyPr/>
                    <a:lstStyle/>
                    <a:p>
                      <a:pPr algn="l"/>
                      <a:r>
                        <a:rPr lang="en-US" sz="1300">
                          <a:solidFill>
                            <a:schemeClr val="tx2"/>
                          </a:solidFill>
                          <a:highlight>
                            <a:srgbClr val="FFD966"/>
                          </a:highlight>
                          <a:sym typeface="Symbol" panose="05050102010706020507" pitchFamily="18" charset="2"/>
                        </a:rPr>
                        <a:t></a:t>
                      </a:r>
                      <a:r>
                        <a:rPr lang="en-US" sz="1100">
                          <a:solidFill>
                            <a:schemeClr val="tx2"/>
                          </a:solidFill>
                          <a:sym typeface="Symbol" panose="05050102010706020507" pitchFamily="18" charset="2"/>
                        </a:rPr>
                        <a:t> </a:t>
                      </a:r>
                      <a:r>
                        <a:rPr lang="en-US" sz="1100">
                          <a:solidFill>
                            <a:schemeClr val="tx2"/>
                          </a:solidFill>
                        </a:rPr>
                        <a:t>States (+DC, PR)</a:t>
                      </a:r>
                    </a:p>
                  </a:txBody>
                  <a:tcPr marL="79491" marR="79491" marT="39745" marB="39745" anchor="ctr"/>
                </a:tc>
                <a:extLst>
                  <a:ext uri="{0D108BD9-81ED-4DB2-BD59-A6C34878D82A}">
                    <a16:rowId xmlns:a16="http://schemas.microsoft.com/office/drawing/2014/main" val="1868661653"/>
                  </a:ext>
                </a:extLst>
              </a:tr>
              <a:tr h="213253">
                <a:tc>
                  <a:txBody>
                    <a:bodyPr/>
                    <a:lstStyle/>
                    <a:p>
                      <a:pPr algn="ctr"/>
                      <a:r>
                        <a:rPr lang="en-US" sz="1100"/>
                        <a:t>79</a:t>
                      </a:r>
                    </a:p>
                  </a:txBody>
                  <a:tcPr marL="79491" marR="79491" marT="39745" marB="39745" anchor="ctr"/>
                </a:tc>
                <a:tc>
                  <a:txBody>
                    <a:bodyPr/>
                    <a:lstStyle/>
                    <a:p>
                      <a:pPr algn="l"/>
                      <a:r>
                        <a:rPr lang="en-US" sz="1300">
                          <a:solidFill>
                            <a:schemeClr val="accent2">
                              <a:lumMod val="60000"/>
                              <a:lumOff val="40000"/>
                            </a:schemeClr>
                          </a:solidFill>
                          <a:highlight>
                            <a:srgbClr val="008000"/>
                          </a:highlight>
                          <a:sym typeface="Symbol" panose="05050102010706020507" pitchFamily="18" charset="2"/>
                        </a:rPr>
                        <a:t>  </a:t>
                      </a:r>
                      <a:r>
                        <a:rPr lang="en-US" sz="1100">
                          <a:sym typeface="Symbol" panose="05050102010706020507" pitchFamily="18" charset="2"/>
                        </a:rPr>
                        <a:t> </a:t>
                      </a:r>
                      <a:r>
                        <a:rPr lang="en-US" sz="1100"/>
                        <a:t>Metropolitan Statistical Areas (MSAs)</a:t>
                      </a:r>
                    </a:p>
                  </a:txBody>
                  <a:tcPr marL="79491" marR="79491" marT="39745" marB="39745" anchor="ctr"/>
                </a:tc>
                <a:extLst>
                  <a:ext uri="{0D108BD9-81ED-4DB2-BD59-A6C34878D82A}">
                    <a16:rowId xmlns:a16="http://schemas.microsoft.com/office/drawing/2014/main" val="2410977443"/>
                  </a:ext>
                </a:extLst>
              </a:tr>
            </a:tbl>
          </a:graphicData>
        </a:graphic>
      </p:graphicFrame>
      <p:sp>
        <p:nvSpPr>
          <p:cNvPr id="2" name="TextBox 1">
            <a:extLst>
              <a:ext uri="{FF2B5EF4-FFF2-40B4-BE49-F238E27FC236}">
                <a16:creationId xmlns:a16="http://schemas.microsoft.com/office/drawing/2014/main" id="{B8F50EEF-377F-5BAB-F1C9-FAC99408DD30}"/>
              </a:ext>
            </a:extLst>
          </p:cNvPr>
          <p:cNvSpPr txBox="1"/>
          <p:nvPr/>
        </p:nvSpPr>
        <p:spPr>
          <a:xfrm>
            <a:off x="1343619" y="5582852"/>
            <a:ext cx="1180272" cy="307777"/>
          </a:xfrm>
          <a:prstGeom prst="rect">
            <a:avLst/>
          </a:prstGeom>
          <a:solidFill>
            <a:schemeClr val="bg1"/>
          </a:solidFill>
        </p:spPr>
        <p:txBody>
          <a:bodyPr wrap="square">
            <a:spAutoFit/>
          </a:bodyPr>
          <a:lstStyle/>
          <a:p>
            <a:r>
              <a:rPr lang="en-US" sz="1400" i="1">
                <a:latin typeface="Calibri" panose="020F0502020204030204" pitchFamily="34" charset="0"/>
                <a:cs typeface="Calibri" panose="020F0502020204030204" pitchFamily="34" charset="0"/>
              </a:rPr>
              <a:t>Map:  </a:t>
            </a:r>
            <a:r>
              <a:rPr lang="en-US" sz="1400">
                <a:latin typeface="Calibri" panose="020F0502020204030204" pitchFamily="34" charset="0"/>
                <a:cs typeface="Calibri" panose="020F0502020204030204" pitchFamily="34" charset="0"/>
                <a:hlinkClick r:id="rId4"/>
              </a:rPr>
              <a:t>EPA</a:t>
            </a:r>
            <a:endParaRPr lang="en-US" sz="1400">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8A2F0FDE-C1EB-844E-D48B-A42E787D4345}"/>
              </a:ext>
            </a:extLst>
          </p:cNvPr>
          <p:cNvSpPr/>
          <p:nvPr/>
        </p:nvSpPr>
        <p:spPr>
          <a:xfrm>
            <a:off x="5462125" y="4931431"/>
            <a:ext cx="6397327" cy="1618225"/>
          </a:xfrm>
          <a:prstGeom prst="roundRect">
            <a:avLst/>
          </a:prstGeom>
          <a:no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panose="05000000000000000000" pitchFamily="2" charset="2"/>
              <a:buChar char="ü"/>
            </a:pPr>
            <a:r>
              <a:rPr lang="en-US" b="1">
                <a:solidFill>
                  <a:schemeClr val="accent5">
                    <a:lumMod val="50000"/>
                  </a:schemeClr>
                </a:solidFill>
                <a:latin typeface="Calibri"/>
                <a:ea typeface="Calibri"/>
                <a:cs typeface="Calibri"/>
              </a:rPr>
              <a:t>New Hampshire State application, </a:t>
            </a:r>
            <a:r>
              <a:rPr lang="en-US">
                <a:solidFill>
                  <a:schemeClr val="accent5">
                    <a:lumMod val="50000"/>
                  </a:schemeClr>
                </a:solidFill>
                <a:latin typeface="Calibri"/>
                <a:ea typeface="Calibri"/>
                <a:cs typeface="Calibri"/>
              </a:rPr>
              <a:t>Tier D, $49,999,999</a:t>
            </a:r>
          </a:p>
          <a:p>
            <a:pPr marL="285750" indent="-285750">
              <a:buFont typeface="Wingdings" panose="05000000000000000000" pitchFamily="2" charset="2"/>
              <a:buChar char="ü"/>
            </a:pPr>
            <a:r>
              <a:rPr lang="en-US" b="1">
                <a:solidFill>
                  <a:schemeClr val="accent2">
                    <a:lumMod val="75000"/>
                  </a:schemeClr>
                </a:solidFill>
                <a:latin typeface="Calibri"/>
                <a:ea typeface="Calibri"/>
                <a:cs typeface="Calibri"/>
              </a:rPr>
              <a:t>New England Heat Pump Accelerator Program Coalition application </a:t>
            </a:r>
            <a:r>
              <a:rPr lang="en-US">
                <a:solidFill>
                  <a:schemeClr val="accent2">
                    <a:lumMod val="75000"/>
                  </a:schemeClr>
                </a:solidFill>
                <a:latin typeface="Calibri"/>
                <a:ea typeface="Calibri"/>
                <a:cs typeface="Calibri"/>
              </a:rPr>
              <a:t>5 states, Tier A, $500 million</a:t>
            </a:r>
          </a:p>
          <a:p>
            <a:pPr marL="285750" indent="-285750">
              <a:buFont typeface="Wingdings" panose="05000000000000000000" pitchFamily="2" charset="2"/>
              <a:buChar char="ü"/>
            </a:pPr>
            <a:r>
              <a:rPr lang="en-US" b="1">
                <a:solidFill>
                  <a:schemeClr val="accent2">
                    <a:lumMod val="75000"/>
                  </a:schemeClr>
                </a:solidFill>
                <a:latin typeface="Calibri"/>
                <a:ea typeface="Calibri"/>
                <a:cs typeface="Calibri"/>
              </a:rPr>
              <a:t>States Supporting Resilient Local Energy Coalition Program application </a:t>
            </a:r>
            <a:r>
              <a:rPr lang="en-US">
                <a:solidFill>
                  <a:schemeClr val="accent2">
                    <a:lumMod val="75000"/>
                  </a:schemeClr>
                </a:solidFill>
                <a:latin typeface="Calibri"/>
                <a:ea typeface="Calibri"/>
                <a:cs typeface="Calibri"/>
              </a:rPr>
              <a:t>15 states, Tier A, $500 million</a:t>
            </a:r>
          </a:p>
        </p:txBody>
      </p:sp>
    </p:spTree>
    <p:extLst>
      <p:ext uri="{BB962C8B-B14F-4D97-AF65-F5344CB8AC3E}">
        <p14:creationId xmlns:p14="http://schemas.microsoft.com/office/powerpoint/2010/main" val="640762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55D2-2DE3-5CBC-54C0-2BA015BBD925}"/>
              </a:ext>
            </a:extLst>
          </p:cNvPr>
          <p:cNvSpPr>
            <a:spLocks noGrp="1"/>
          </p:cNvSpPr>
          <p:nvPr>
            <p:ph type="title"/>
          </p:nvPr>
        </p:nvSpPr>
        <p:spPr>
          <a:xfrm>
            <a:off x="186267" y="220835"/>
            <a:ext cx="11360800" cy="439565"/>
          </a:xfrm>
        </p:spPr>
        <p:txBody>
          <a:bodyPr>
            <a:normAutofit fontScale="90000"/>
          </a:bodyPr>
          <a:lstStyle/>
          <a:p>
            <a:r>
              <a:rPr lang="en-US" sz="3600" dirty="0">
                <a:solidFill>
                  <a:schemeClr val="accent2"/>
                </a:solidFill>
                <a:latin typeface="Calibri" panose="020F0502020204030204" pitchFamily="34" charset="0"/>
                <a:cs typeface="Calibri" panose="020F0502020204030204" pitchFamily="34" charset="0"/>
              </a:rPr>
              <a:t>PCAP Measures and Implementation Grant applications </a:t>
            </a:r>
            <a:endParaRPr lang="en-US" dirty="0"/>
          </a:p>
        </p:txBody>
      </p:sp>
      <p:graphicFrame>
        <p:nvGraphicFramePr>
          <p:cNvPr id="4" name="Table 3">
            <a:extLst>
              <a:ext uri="{FF2B5EF4-FFF2-40B4-BE49-F238E27FC236}">
                <a16:creationId xmlns:a16="http://schemas.microsoft.com/office/drawing/2014/main" id="{90959918-7754-711B-41FC-EE096EEA6817}"/>
              </a:ext>
            </a:extLst>
          </p:cNvPr>
          <p:cNvGraphicFramePr>
            <a:graphicFrameLocks noGrp="1"/>
          </p:cNvGraphicFramePr>
          <p:nvPr>
            <p:extLst>
              <p:ext uri="{D42A27DB-BD31-4B8C-83A1-F6EECF244321}">
                <p14:modId xmlns:p14="http://schemas.microsoft.com/office/powerpoint/2010/main" val="2749057991"/>
              </p:ext>
            </p:extLst>
          </p:nvPr>
        </p:nvGraphicFramePr>
        <p:xfrm>
          <a:off x="186267" y="894832"/>
          <a:ext cx="11819465" cy="5742333"/>
        </p:xfrm>
        <a:graphic>
          <a:graphicData uri="http://schemas.openxmlformats.org/drawingml/2006/table">
            <a:tbl>
              <a:tblPr firstRow="1" bandRow="1">
                <a:tableStyleId>{6E25E649-3F16-4E02-A733-19D2CDBF48F0}</a:tableStyleId>
              </a:tblPr>
              <a:tblGrid>
                <a:gridCol w="2201333">
                  <a:extLst>
                    <a:ext uri="{9D8B030D-6E8A-4147-A177-3AD203B41FA5}">
                      <a16:colId xmlns:a16="http://schemas.microsoft.com/office/drawing/2014/main" val="1040010335"/>
                    </a:ext>
                  </a:extLst>
                </a:gridCol>
                <a:gridCol w="4555067">
                  <a:extLst>
                    <a:ext uri="{9D8B030D-6E8A-4147-A177-3AD203B41FA5}">
                      <a16:colId xmlns:a16="http://schemas.microsoft.com/office/drawing/2014/main" val="4253070171"/>
                    </a:ext>
                  </a:extLst>
                </a:gridCol>
                <a:gridCol w="5063065">
                  <a:extLst>
                    <a:ext uri="{9D8B030D-6E8A-4147-A177-3AD203B41FA5}">
                      <a16:colId xmlns:a16="http://schemas.microsoft.com/office/drawing/2014/main" val="3846850120"/>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cs typeface="Calibri" panose="020F0502020204030204" pitchFamily="34" charset="0"/>
                        </a:rPr>
                        <a:t>Sector or Area of Work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cs typeface="Calibri" panose="020F0502020204030204" pitchFamily="34" charset="0"/>
                        </a:rPr>
                        <a:t>New Hampshire’s Priority Climate Action Plan (PCAP) Measures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mn-lt"/>
                        </a:rPr>
                        <a:t>Implementation Grant Applications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7205568"/>
                  </a:ext>
                </a:extLst>
              </a:tr>
              <a:tr h="369147">
                <a:tc>
                  <a:txBody>
                    <a:bodyPr/>
                    <a:lstStyle/>
                    <a:p>
                      <a:pPr algn="ctr"/>
                      <a:r>
                        <a:rPr lang="en-US" sz="1400" dirty="0">
                          <a:latin typeface="+mn-lt"/>
                          <a:cs typeface="Calibri" panose="020F0502020204030204" pitchFamily="34" charset="0"/>
                        </a:rPr>
                        <a:t>Transportation </a:t>
                      </a:r>
                    </a:p>
                    <a:p>
                      <a:pPr algn="ctr"/>
                      <a:endParaRPr lang="en-US" sz="14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lvl="1" indent="0" algn="ctr"/>
                      <a:r>
                        <a:rPr lang="en-US" sz="1400" dirty="0">
                          <a:latin typeface="+mn-lt"/>
                          <a:cs typeface="Calibri" panose="020F0502020204030204" pitchFamily="34" charset="0"/>
                        </a:rPr>
                        <a:t>Electric Charging Infrastructure for Electric Vehicles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solidFill>
                            <a:srgbClr val="002060"/>
                          </a:solidFill>
                          <a:latin typeface="+mn-lt"/>
                          <a:cs typeface="Calibri" panose="020F0502020204030204" pitchFamily="34" charset="0"/>
                        </a:rPr>
                        <a:t>New Hampshire State Application</a:t>
                      </a:r>
                    </a:p>
                    <a:p>
                      <a:pPr algn="ctr"/>
                      <a:r>
                        <a:rPr lang="en-US" sz="1400" b="0" dirty="0">
                          <a:solidFill>
                            <a:srgbClr val="002060"/>
                          </a:solidFill>
                          <a:latin typeface="+mn-lt"/>
                          <a:cs typeface="Calibri" panose="020F0502020204030204" pitchFamily="34" charset="0"/>
                        </a:rPr>
                        <a:t>($10 million of the $50 million)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7034870"/>
                  </a:ext>
                </a:extLst>
              </a:tr>
              <a:tr h="527852">
                <a:tc>
                  <a:txBody>
                    <a:bodyPr/>
                    <a:lstStyle/>
                    <a:p>
                      <a:pPr algn="ctr"/>
                      <a:r>
                        <a:rPr lang="en-US" sz="1400" dirty="0">
                          <a:latin typeface="+mn-lt"/>
                          <a:cs typeface="Calibri" panose="020F0502020204030204" pitchFamily="34" charset="0"/>
                        </a:rPr>
                        <a:t>Transportation </a:t>
                      </a:r>
                    </a:p>
                    <a:p>
                      <a:pPr marL="0" marR="0" lvl="0" indent="0" algn="ctr" defTabSz="403455" rtl="0" eaLnBrk="1" fontAlgn="auto" latinLnBrk="0" hangingPunct="1">
                        <a:lnSpc>
                          <a:spcPct val="100000"/>
                        </a:lnSpc>
                        <a:spcBef>
                          <a:spcPts val="0"/>
                        </a:spcBef>
                        <a:spcAft>
                          <a:spcPts val="0"/>
                        </a:spcAft>
                        <a:buClrTx/>
                        <a:buSzTx/>
                        <a:buFontTx/>
                        <a:buNone/>
                        <a:tabLst/>
                        <a:defRPr/>
                      </a:pP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1295" marR="0" lvl="1" indent="0" algn="ctr" rtl="0" eaLnBrk="1" fontAlgn="auto" latinLnBrk="0" hangingPunct="1">
                        <a:lnSpc>
                          <a:spcPct val="100000"/>
                        </a:lnSpc>
                        <a:spcBef>
                          <a:spcPts val="0"/>
                        </a:spcBef>
                        <a:spcAft>
                          <a:spcPts val="0"/>
                        </a:spcAft>
                        <a:buClrTx/>
                        <a:buSzTx/>
                        <a:buFontTx/>
                        <a:buNone/>
                      </a:pPr>
                      <a:r>
                        <a:rPr lang="en-US" sz="1400" dirty="0">
                          <a:latin typeface="+mn-lt"/>
                          <a:cs typeface="Calibri"/>
                        </a:rPr>
                        <a:t>Expanded Public Transit Options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b="0" dirty="0">
                          <a:solidFill>
                            <a:srgbClr val="002060"/>
                          </a:solidFill>
                          <a:latin typeface="+mn-lt"/>
                          <a:cs typeface="Calibri" panose="020F0502020204030204" pitchFamily="34" charset="0"/>
                        </a:rPr>
                        <a:t>New Hampshire State Application</a:t>
                      </a:r>
                    </a:p>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b="0" dirty="0">
                          <a:solidFill>
                            <a:srgbClr val="002060"/>
                          </a:solidFill>
                          <a:latin typeface="+mn-lt"/>
                          <a:cs typeface="Calibri" panose="020F0502020204030204" pitchFamily="34" charset="0"/>
                        </a:rPr>
                        <a:t>($5 million of the $50 million)</a:t>
                      </a:r>
                      <a:endParaRPr lang="en-US" sz="1400" b="0" u="none" dirty="0">
                        <a:solidFill>
                          <a:srgbClr val="00206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4744250"/>
                  </a:ext>
                </a:extLst>
              </a:tr>
              <a:tr h="750106">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dirty="0">
                          <a:latin typeface="+mn-lt"/>
                          <a:cs typeface="Calibri" panose="020F0502020204030204" pitchFamily="34" charset="0"/>
                        </a:rPr>
                        <a:t>Residential Building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1728" marR="0" lvl="1"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Heat Pumps to Improve Energy Efficiency of Space and Water Heating of Buildings</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b="1" i="1" u="none" dirty="0">
                          <a:solidFill>
                            <a:schemeClr val="accent2">
                              <a:lumMod val="75000"/>
                            </a:schemeClr>
                          </a:solidFill>
                          <a:latin typeface="+mn-lt"/>
                          <a:cs typeface="Calibri" panose="020F0502020204030204" pitchFamily="34" charset="0"/>
                        </a:rPr>
                        <a:t>New England Heat Pump Accelerator Program </a:t>
                      </a:r>
                      <a:r>
                        <a:rPr lang="en-US" sz="1400" b="0" u="none" dirty="0">
                          <a:solidFill>
                            <a:schemeClr val="accent2">
                              <a:lumMod val="75000"/>
                            </a:schemeClr>
                          </a:solidFill>
                          <a:latin typeface="+mn-lt"/>
                          <a:cs typeface="Calibri" panose="020F0502020204030204" pitchFamily="34" charset="0"/>
                        </a:rPr>
                        <a:t>($500 million for residents across 5 states)</a:t>
                      </a:r>
                      <a:endParaRPr lang="en-US" sz="1400" b="0" dirty="0">
                        <a:solidFill>
                          <a:schemeClr val="accent2">
                            <a:lumMod val="75000"/>
                          </a:schemeClr>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266762001"/>
                  </a:ext>
                </a:extLst>
              </a:tr>
              <a:tr h="527852">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dirty="0">
                          <a:latin typeface="+mn-lt"/>
                          <a:cs typeface="Calibri" panose="020F0502020204030204" pitchFamily="34" charset="0"/>
                        </a:rPr>
                        <a:t>Residential Building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1728" marR="0" lvl="1"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Weatherization to Improve Energy Efficiency in Residential Buildings</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b="0" dirty="0">
                          <a:solidFill>
                            <a:srgbClr val="002060"/>
                          </a:solidFill>
                          <a:latin typeface="+mn-lt"/>
                          <a:cs typeface="Calibri" panose="020F0502020204030204" pitchFamily="34" charset="0"/>
                        </a:rPr>
                        <a:t>New Hampshire State Application</a:t>
                      </a:r>
                    </a:p>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b="0" dirty="0">
                          <a:solidFill>
                            <a:srgbClr val="002060"/>
                          </a:solidFill>
                          <a:latin typeface="+mn-lt"/>
                          <a:cs typeface="Calibri" panose="020F0502020204030204" pitchFamily="34" charset="0"/>
                        </a:rPr>
                        <a:t>($15 million of the $50 million)</a:t>
                      </a:r>
                      <a:endParaRPr lang="en-US" sz="1400" b="0" u="none"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5214314"/>
                  </a:ext>
                </a:extLst>
              </a:tr>
              <a:tr h="527852">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dirty="0">
                          <a:latin typeface="+mn-lt"/>
                          <a:cs typeface="Calibri" panose="020F0502020204030204" pitchFamily="34" charset="0"/>
                        </a:rPr>
                        <a:t>Residential Building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1728" marR="0" lvl="1"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Pre-Weatherization to Improve Energy Efficiency in Residential Buildings</a:t>
                      </a:r>
                      <a:endParaRPr lang="en-US" sz="14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b="0" dirty="0">
                          <a:solidFill>
                            <a:srgbClr val="002060"/>
                          </a:solidFill>
                          <a:latin typeface="+mn-lt"/>
                          <a:cs typeface="Calibri" panose="020F0502020204030204" pitchFamily="34" charset="0"/>
                        </a:rPr>
                        <a:t>New Hampshire State Application</a:t>
                      </a:r>
                    </a:p>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b="0" dirty="0">
                          <a:solidFill>
                            <a:srgbClr val="002060"/>
                          </a:solidFill>
                          <a:latin typeface="+mn-lt"/>
                          <a:cs typeface="Calibri" panose="020F0502020204030204" pitchFamily="34" charset="0"/>
                        </a:rPr>
                        <a:t>($15 million of the $50 million)</a:t>
                      </a:r>
                      <a:endParaRPr lang="en-US" sz="1400" b="0" u="none"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0598970"/>
                  </a:ext>
                </a:extLst>
              </a:tr>
              <a:tr h="243591">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Local Government Building and Facility</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1728" marR="0" lvl="1"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Resilient Local Energy Systems</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400" b="1" i="1" u="none" dirty="0">
                          <a:solidFill>
                            <a:schemeClr val="accent2">
                              <a:lumMod val="75000"/>
                            </a:schemeClr>
                          </a:solidFill>
                          <a:latin typeface="+mn-lt"/>
                          <a:cs typeface="Calibri" panose="020F0502020204030204" pitchFamily="34" charset="0"/>
                        </a:rPr>
                        <a:t>States Supporting Resilient Local Energy</a:t>
                      </a:r>
                    </a:p>
                    <a:p>
                      <a:pPr algn="ctr"/>
                      <a:r>
                        <a:rPr lang="en-US" sz="1400" b="0" u="none" dirty="0">
                          <a:solidFill>
                            <a:schemeClr val="accent2">
                              <a:lumMod val="75000"/>
                            </a:schemeClr>
                          </a:solidFill>
                          <a:latin typeface="+mn-lt"/>
                          <a:cs typeface="Calibri" panose="020F0502020204030204" pitchFamily="34" charset="0"/>
                        </a:rPr>
                        <a:t>($500 million for municipalities across 15 states)</a:t>
                      </a:r>
                      <a:endParaRPr lang="en-US" sz="1400" b="0" dirty="0">
                        <a:solidFill>
                          <a:schemeClr val="accent2">
                            <a:lumMod val="75000"/>
                          </a:schemeClr>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03299334"/>
                  </a:ext>
                </a:extLst>
              </a:tr>
              <a:tr h="527852">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Local Government Building and Facility</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1728" marR="0" lvl="1"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Energy Efficiency Improvements at Wastewater &amp; Drinking Water Systems</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b="0" dirty="0">
                          <a:solidFill>
                            <a:srgbClr val="002060"/>
                          </a:solidFill>
                          <a:latin typeface="+mn-lt"/>
                          <a:cs typeface="Calibri" panose="020F0502020204030204" pitchFamily="34" charset="0"/>
                        </a:rPr>
                        <a:t>New Hampshire State Application</a:t>
                      </a:r>
                    </a:p>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b="0" dirty="0">
                          <a:solidFill>
                            <a:srgbClr val="002060"/>
                          </a:solidFill>
                          <a:latin typeface="+mn-lt"/>
                          <a:cs typeface="Calibri" panose="020F0502020204030204" pitchFamily="34" charset="0"/>
                        </a:rPr>
                        <a:t>($10 million of the $50 million)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1742203"/>
                  </a:ext>
                </a:extLst>
              </a:tr>
              <a:tr h="527852">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Waste and Materials Management</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1728" marR="0" lvl="1"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Expand Programs for Waste Reduction, Diversion and Recycling</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solidFill>
                            <a:srgbClr val="002060"/>
                          </a:solidFill>
                          <a:latin typeface="+mn-lt"/>
                          <a:cs typeface="Calibri" panose="020F0502020204030204" pitchFamily="34" charset="0"/>
                        </a:rPr>
                        <a:t>New Hampshire State Application</a:t>
                      </a:r>
                    </a:p>
                    <a:p>
                      <a:pPr algn="ctr"/>
                      <a:r>
                        <a:rPr lang="en-US" sz="1400" b="0" dirty="0">
                          <a:solidFill>
                            <a:srgbClr val="002060"/>
                          </a:solidFill>
                          <a:latin typeface="+mn-lt"/>
                          <a:cs typeface="Calibri" panose="020F0502020204030204" pitchFamily="34" charset="0"/>
                        </a:rPr>
                        <a:t>($5 million of the $50 million)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595684"/>
                  </a:ext>
                </a:extLst>
              </a:tr>
              <a:tr h="737527">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Workforce Development </a:t>
                      </a:r>
                      <a:endParaRPr lang="en-US" sz="1400" kern="100" dirty="0">
                        <a:effectLst/>
                        <a:latin typeface="+mn-lt"/>
                        <a:ea typeface="Calibri" panose="020F0502020204030204" pitchFamily="34" charset="0"/>
                        <a:cs typeface="Calibri" panose="020F0502020204030204" pitchFamily="34" charset="0"/>
                      </a:endParaRPr>
                    </a:p>
                    <a:p>
                      <a:pPr marL="0" marR="0" lvl="0" indent="0" algn="ctr" defTabSz="403455" rtl="0" eaLnBrk="1" fontAlgn="auto" latinLnBrk="0" hangingPunct="1">
                        <a:lnSpc>
                          <a:spcPct val="100000"/>
                        </a:lnSpc>
                        <a:spcBef>
                          <a:spcPts val="0"/>
                        </a:spcBef>
                        <a:spcAft>
                          <a:spcPts val="0"/>
                        </a:spcAft>
                        <a:buClrTx/>
                        <a:buSzTx/>
                        <a:buFontTx/>
                        <a:buNone/>
                        <a:tabLst/>
                        <a:defRPr/>
                      </a:pP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1728" marR="0" lvl="1"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Workforce Development of Skilled Trades to Support Priority Measures</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b="0" dirty="0">
                          <a:solidFill>
                            <a:srgbClr val="002060"/>
                          </a:solidFill>
                          <a:latin typeface="+mn-lt"/>
                          <a:cs typeface="Calibri" panose="020F0502020204030204" pitchFamily="34" charset="0"/>
                        </a:rPr>
                        <a:t>New Hampshire State Application</a:t>
                      </a:r>
                    </a:p>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b="0" dirty="0">
                          <a:solidFill>
                            <a:srgbClr val="002060"/>
                          </a:solidFill>
                          <a:latin typeface="+mn-lt"/>
                          <a:cs typeface="Calibri" panose="020F0502020204030204" pitchFamily="34" charset="0"/>
                        </a:rPr>
                        <a:t>($5 million of the $50 million)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5823590"/>
                  </a:ext>
                </a:extLst>
              </a:tr>
            </a:tbl>
          </a:graphicData>
        </a:graphic>
      </p:graphicFrame>
    </p:spTree>
    <p:extLst>
      <p:ext uri="{BB962C8B-B14F-4D97-AF65-F5344CB8AC3E}">
        <p14:creationId xmlns:p14="http://schemas.microsoft.com/office/powerpoint/2010/main" val="3249451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DC59F-E79B-27B4-A010-95A6D9A12CB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E6605E2-54DD-934D-400B-FCECB02F6837}"/>
              </a:ext>
            </a:extLst>
          </p:cNvPr>
          <p:cNvSpPr>
            <a:spLocks noGrp="1"/>
          </p:cNvSpPr>
          <p:nvPr>
            <p:ph type="title"/>
          </p:nvPr>
        </p:nvSpPr>
        <p:spPr>
          <a:xfrm>
            <a:off x="486636" y="413417"/>
            <a:ext cx="10942983" cy="1000424"/>
          </a:xfrm>
        </p:spPr>
        <p:txBody>
          <a:bodyPr anchor="ctr">
            <a:noAutofit/>
          </a:bodyPr>
          <a:lstStyle/>
          <a:p>
            <a:r>
              <a:rPr lang="en-US" sz="3200" b="1" i="1" dirty="0">
                <a:latin typeface="Calibri" panose="020F0502020204030204" pitchFamily="34" charset="0"/>
                <a:cs typeface="Calibri" panose="020F0502020204030204" pitchFamily="34" charset="0"/>
              </a:rPr>
              <a:t>Next Steps </a:t>
            </a:r>
            <a:r>
              <a:rPr lang="en-US" sz="3200" dirty="0">
                <a:latin typeface="Calibri" panose="020F0502020204030204" pitchFamily="34" charset="0"/>
                <a:cs typeface="Calibri" panose="020F0502020204030204" pitchFamily="34" charset="0"/>
              </a:rPr>
              <a:t>under the Climate Pollution Reduction Grants</a:t>
            </a:r>
          </a:p>
        </p:txBody>
      </p:sp>
      <p:sp>
        <p:nvSpPr>
          <p:cNvPr id="4" name="TextBox 3">
            <a:extLst>
              <a:ext uri="{FF2B5EF4-FFF2-40B4-BE49-F238E27FC236}">
                <a16:creationId xmlns:a16="http://schemas.microsoft.com/office/drawing/2014/main" id="{B7B03BBE-86DE-6BF3-CB5B-97B5C0BAA852}"/>
              </a:ext>
            </a:extLst>
          </p:cNvPr>
          <p:cNvSpPr txBox="1"/>
          <p:nvPr/>
        </p:nvSpPr>
        <p:spPr>
          <a:xfrm>
            <a:off x="486636" y="1531620"/>
            <a:ext cx="11617734" cy="5470728"/>
          </a:xfrm>
          <a:prstGeom prst="rect">
            <a:avLst/>
          </a:prstGeom>
          <a:noFill/>
        </p:spPr>
        <p:txBody>
          <a:bodyPr wrap="square" rtlCol="0">
            <a:spAutoFit/>
          </a:bodyPr>
          <a:lstStyle/>
          <a:p>
            <a:pPr marL="0" indent="0">
              <a:spcBef>
                <a:spcPts val="600"/>
              </a:spcBef>
              <a:spcAft>
                <a:spcPts val="600"/>
              </a:spcAft>
              <a:buNone/>
            </a:pPr>
            <a:r>
              <a:rPr lang="en-US" sz="1200" b="1" dirty="0">
                <a:latin typeface="Calibri"/>
                <a:cs typeface="Calibri"/>
              </a:rPr>
              <a:t>Planning Grant work</a:t>
            </a:r>
          </a:p>
          <a:p>
            <a:pPr marL="210185" indent="-210185">
              <a:spcBef>
                <a:spcPts val="600"/>
              </a:spcBef>
              <a:spcAft>
                <a:spcPts val="600"/>
              </a:spcAft>
              <a:buFont typeface="Wingdings" panose="05000000000000000000" pitchFamily="2" charset="2"/>
              <a:buChar char="Ø"/>
            </a:pPr>
            <a:r>
              <a:rPr lang="en-US" sz="1100" dirty="0">
                <a:latin typeface="Calibri"/>
                <a:cs typeface="Calibri"/>
              </a:rPr>
              <a:t>Drafting the Comprehensive Climate Action Plan (CCAP) due August 2025</a:t>
            </a:r>
          </a:p>
          <a:p>
            <a:pPr marL="210185" indent="-210185">
              <a:spcBef>
                <a:spcPts val="600"/>
              </a:spcBef>
              <a:spcAft>
                <a:spcPts val="600"/>
              </a:spcAft>
              <a:buFont typeface="Wingdings" panose="05000000000000000000" pitchFamily="2" charset="2"/>
              <a:buChar char="Ø"/>
            </a:pPr>
            <a:r>
              <a:rPr lang="en-US" sz="1100" dirty="0">
                <a:latin typeface="Calibri"/>
                <a:cs typeface="Calibri"/>
              </a:rPr>
              <a:t>Engagement with stakeholders, the public, and other state agencies focused on CCAP components such as:</a:t>
            </a:r>
          </a:p>
          <a:p>
            <a:pPr marL="685800" lvl="1" indent="-228600">
              <a:spcBef>
                <a:spcPts val="600"/>
              </a:spcBef>
              <a:spcAft>
                <a:spcPts val="600"/>
              </a:spcAft>
              <a:buFont typeface="Wingdings" panose="05000000000000000000" pitchFamily="2" charset="2"/>
              <a:buChar char="§"/>
            </a:pPr>
            <a:r>
              <a:rPr lang="en-US" sz="1100" dirty="0">
                <a:latin typeface="Calibri"/>
                <a:cs typeface="Calibri"/>
              </a:rPr>
              <a:t>GHG emission targets and goals.</a:t>
            </a:r>
          </a:p>
          <a:p>
            <a:pPr marL="685800" lvl="1" indent="-228600">
              <a:spcBef>
                <a:spcPts val="600"/>
              </a:spcBef>
              <a:spcAft>
                <a:spcPts val="600"/>
              </a:spcAft>
              <a:buFont typeface="Wingdings" panose="05000000000000000000" pitchFamily="2" charset="2"/>
              <a:buChar char="§"/>
            </a:pPr>
            <a:r>
              <a:rPr lang="en-US" sz="1100" dirty="0">
                <a:latin typeface="Calibri"/>
                <a:cs typeface="Calibri"/>
              </a:rPr>
              <a:t>Additional GHG reduction measures by Sector (expanding on the PCAP) including additional projects, programs, and policies that could be implemented.</a:t>
            </a:r>
          </a:p>
          <a:p>
            <a:pPr marL="685800" lvl="1" indent="-228600">
              <a:spcBef>
                <a:spcPts val="600"/>
              </a:spcBef>
              <a:spcAft>
                <a:spcPts val="600"/>
              </a:spcAft>
              <a:buFont typeface="Wingdings" panose="05000000000000000000" pitchFamily="2" charset="2"/>
              <a:buChar char="§"/>
            </a:pPr>
            <a:r>
              <a:rPr lang="en-US" sz="1100" dirty="0">
                <a:latin typeface="Calibri"/>
                <a:cs typeface="Calibri"/>
              </a:rPr>
              <a:t>Identifying additional funding sources for the measures.</a:t>
            </a:r>
          </a:p>
          <a:p>
            <a:pPr marL="0" indent="0">
              <a:spcBef>
                <a:spcPts val="600"/>
              </a:spcBef>
              <a:spcAft>
                <a:spcPts val="600"/>
              </a:spcAft>
              <a:buNone/>
            </a:pPr>
            <a:r>
              <a:rPr lang="en-US" sz="1200" b="1" dirty="0">
                <a:latin typeface="Calibri"/>
                <a:cs typeface="Calibri"/>
              </a:rPr>
              <a:t>Implementation Grant work</a:t>
            </a:r>
          </a:p>
          <a:p>
            <a:pPr marL="210185" indent="-210185">
              <a:spcBef>
                <a:spcPts val="600"/>
              </a:spcBef>
              <a:spcAft>
                <a:spcPts val="600"/>
              </a:spcAft>
              <a:buFont typeface="Wingdings" panose="05000000000000000000" pitchFamily="2" charset="2"/>
              <a:buChar char="Ø"/>
            </a:pPr>
            <a:r>
              <a:rPr lang="en-US" sz="1050" dirty="0">
                <a:latin typeface="Calibri"/>
                <a:cs typeface="Calibri"/>
              </a:rPr>
              <a:t>Being prepared to administer funds quickly, efficiently, and effectively.</a:t>
            </a:r>
          </a:p>
          <a:p>
            <a:pPr marL="210185" indent="-210185">
              <a:spcBef>
                <a:spcPts val="600"/>
              </a:spcBef>
              <a:spcAft>
                <a:spcPts val="600"/>
              </a:spcAft>
              <a:buFont typeface="Wingdings" panose="05000000000000000000" pitchFamily="2" charset="2"/>
              <a:buChar char="Ø"/>
            </a:pPr>
            <a:r>
              <a:rPr lang="en-US" sz="1050" dirty="0">
                <a:latin typeface="Calibri"/>
                <a:cs typeface="Calibri"/>
              </a:rPr>
              <a:t>Engagement with stakeholders, the public, and other state agencies as the funding mechanisms and Requests for Funding Proposals (RFP’s) are drafted and finalized.  </a:t>
            </a:r>
            <a:endParaRPr lang="en-US" sz="1050" dirty="0">
              <a:latin typeface="Calibri" panose="020F0502020204030204" pitchFamily="34" charset="0"/>
              <a:cs typeface="Calibri" panose="020F0502020204030204" pitchFamily="34" charset="0"/>
            </a:endParaRPr>
          </a:p>
          <a:p>
            <a:pPr marL="0" indent="0" defTabSz="347663">
              <a:spcBef>
                <a:spcPts val="600"/>
              </a:spcBef>
              <a:spcAft>
                <a:spcPts val="600"/>
              </a:spcAft>
              <a:buNone/>
            </a:pPr>
            <a:r>
              <a:rPr lang="en-US" sz="1050" dirty="0">
                <a:latin typeface="Calibri"/>
                <a:cs typeface="Calibri"/>
              </a:rPr>
              <a:t>	This may include steps such as:</a:t>
            </a:r>
          </a:p>
          <a:p>
            <a:pPr marL="685800" lvl="1" indent="-228600">
              <a:spcBef>
                <a:spcPts val="600"/>
              </a:spcBef>
              <a:spcAft>
                <a:spcPts val="600"/>
              </a:spcAft>
              <a:buFont typeface="Wingdings" panose="05000000000000000000" pitchFamily="2" charset="2"/>
              <a:buChar char="§"/>
            </a:pPr>
            <a:r>
              <a:rPr lang="en-US" sz="1050" dirty="0">
                <a:latin typeface="Calibri"/>
                <a:cs typeface="Calibri"/>
              </a:rPr>
              <a:t>Requests for Funding Information (RFI’s)</a:t>
            </a:r>
          </a:p>
          <a:p>
            <a:pPr marL="685800" lvl="1" indent="-228600">
              <a:spcBef>
                <a:spcPts val="600"/>
              </a:spcBef>
              <a:spcAft>
                <a:spcPts val="600"/>
              </a:spcAft>
              <a:buFont typeface="Wingdings" panose="05000000000000000000" pitchFamily="2" charset="2"/>
              <a:buChar char="§"/>
            </a:pPr>
            <a:r>
              <a:rPr lang="en-US" sz="1050" dirty="0">
                <a:latin typeface="Calibri"/>
                <a:cs typeface="Calibri"/>
              </a:rPr>
              <a:t>Requests for Funding Qualification (RFQ’s)</a:t>
            </a:r>
          </a:p>
          <a:p>
            <a:pPr marL="685800" lvl="1" indent="-228600">
              <a:spcBef>
                <a:spcPts val="600"/>
              </a:spcBef>
              <a:spcAft>
                <a:spcPts val="600"/>
              </a:spcAft>
              <a:buFont typeface="Wingdings" panose="05000000000000000000" pitchFamily="2" charset="2"/>
              <a:buChar char="§"/>
            </a:pPr>
            <a:r>
              <a:rPr lang="en-US" sz="1050" dirty="0">
                <a:latin typeface="Calibri"/>
                <a:cs typeface="Calibri"/>
              </a:rPr>
              <a:t>Sessions to identify barriers and challenges facing applicants in past state and federal funding programs.</a:t>
            </a:r>
          </a:p>
          <a:p>
            <a:pPr lvl="1">
              <a:spcBef>
                <a:spcPts val="600"/>
              </a:spcBef>
              <a:spcAft>
                <a:spcPts val="600"/>
              </a:spcAft>
            </a:pPr>
            <a:endParaRPr lang="en-US" sz="1050" dirty="0">
              <a:latin typeface="Calibri" panose="020F0502020204030204" pitchFamily="34" charset="0"/>
              <a:cs typeface="Calibri" panose="020F0502020204030204" pitchFamily="34" charset="0"/>
            </a:endParaRPr>
          </a:p>
          <a:p>
            <a:pPr>
              <a:spcBef>
                <a:spcPts val="600"/>
              </a:spcBef>
              <a:spcAft>
                <a:spcPts val="600"/>
              </a:spcAft>
            </a:pPr>
            <a:r>
              <a:rPr lang="en-US" sz="1050" b="1" dirty="0">
                <a:solidFill>
                  <a:srgbClr val="000000"/>
                </a:solidFill>
                <a:latin typeface="Calibri"/>
                <a:cs typeface="Calibri"/>
              </a:rPr>
              <a:t>NHDES has existing authority to receive, administer, and internally audit all present and future federal and state air pollution control grant programs </a:t>
            </a:r>
          </a:p>
          <a:p>
            <a:pPr lvl="1">
              <a:spcBef>
                <a:spcPts val="600"/>
              </a:spcBef>
              <a:spcAft>
                <a:spcPts val="600"/>
              </a:spcAft>
            </a:pPr>
            <a:endParaRPr lang="en-US" sz="1050" dirty="0">
              <a:latin typeface="Calibri"/>
              <a:cs typeface="Calibri"/>
            </a:endParaRPr>
          </a:p>
          <a:p>
            <a:pPr marL="457200" lvl="1" indent="0" algn="ctr">
              <a:spcBef>
                <a:spcPts val="1200"/>
              </a:spcBef>
              <a:spcAft>
                <a:spcPts val="1200"/>
              </a:spcAft>
              <a:buNone/>
            </a:pPr>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057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1"/>
          <p:cNvSpPr txBox="1">
            <a:spLocks noGrp="1"/>
          </p:cNvSpPr>
          <p:nvPr>
            <p:ph type="title"/>
          </p:nvPr>
        </p:nvSpPr>
        <p:spPr>
          <a:xfrm>
            <a:off x="205696" y="231870"/>
            <a:ext cx="9371949" cy="118356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Corbel"/>
              <a:buNone/>
            </a:pPr>
            <a:r>
              <a:rPr lang="en" sz="4400" b="1"/>
              <a:t>Welcome – Thank you for being here! </a:t>
            </a:r>
            <a:endParaRPr sz="4400" b="1"/>
          </a:p>
        </p:txBody>
      </p:sp>
      <p:sp>
        <p:nvSpPr>
          <p:cNvPr id="264" name="Google Shape;264;p41"/>
          <p:cNvSpPr txBox="1">
            <a:spLocks noGrp="1"/>
          </p:cNvSpPr>
          <p:nvPr>
            <p:ph type="body" idx="1"/>
          </p:nvPr>
        </p:nvSpPr>
        <p:spPr>
          <a:xfrm>
            <a:off x="1054426" y="1710855"/>
            <a:ext cx="10250924" cy="1734302"/>
          </a:xfrm>
          <a:prstGeom prst="rect">
            <a:avLst/>
          </a:prstGeom>
          <a:noFill/>
          <a:ln>
            <a:noFill/>
          </a:ln>
        </p:spPr>
        <p:txBody>
          <a:bodyPr spcFirstLastPara="1" wrap="square" lIns="91425" tIns="45700" rIns="91425" bIns="45700" anchor="t" anchorCtr="0">
            <a:normAutofit/>
          </a:bodyPr>
          <a:lstStyle/>
          <a:p>
            <a:pPr marL="0" indent="0" algn="ctr">
              <a:spcBef>
                <a:spcPts val="0"/>
              </a:spcBef>
              <a:buClr>
                <a:schemeClr val="dk2"/>
              </a:buClr>
              <a:buSzPts val="2800"/>
              <a:buNone/>
            </a:pPr>
            <a:r>
              <a:rPr lang="en" sz="2800">
                <a:solidFill>
                  <a:schemeClr val="dk2"/>
                </a:solidFill>
                <a:highlight>
                  <a:srgbClr val="FFFFFF"/>
                </a:highlight>
              </a:rPr>
              <a:t>New Hampshire Listens is working on behalf of the NH Department of Environmental Services (NHDES) to</a:t>
            </a:r>
            <a:r>
              <a:rPr lang="en" sz="2800">
                <a:solidFill>
                  <a:schemeClr val="dk1"/>
                </a:solidFill>
                <a:highlight>
                  <a:srgbClr val="FFFFFF"/>
                </a:highlight>
              </a:rPr>
              <a:t> </a:t>
            </a:r>
            <a:r>
              <a:rPr lang="en" sz="2800" u="sng">
                <a:solidFill>
                  <a:schemeClr val="hlink"/>
                </a:solidFill>
                <a:highlight>
                  <a:srgbClr val="FFFFFF"/>
                </a:highlight>
                <a:hlinkClick r:id="rId3">
                  <a:extLst>
                    <a:ext uri="{A12FA001-AC4F-418D-AE19-62706E023703}">
                      <ahyp:hlinkClr xmlns:ahyp="http://schemas.microsoft.com/office/drawing/2018/hyperlinkcolor" val="tx"/>
                    </a:ext>
                  </a:extLst>
                </a:hlinkClick>
              </a:rPr>
              <a:t>design and facilitate community engagement</a:t>
            </a:r>
            <a:r>
              <a:rPr lang="en" sz="2800">
                <a:solidFill>
                  <a:schemeClr val="dk2"/>
                </a:solidFill>
                <a:highlight>
                  <a:srgbClr val="FFFFFF"/>
                </a:highlight>
              </a:rPr>
              <a:t>—an essential component of NHDES' work under the Climate Pollution Reduction Grant from EPA.</a:t>
            </a:r>
          </a:p>
          <a:p>
            <a:pPr marL="0" lvl="0" indent="0" algn="l" rtl="0">
              <a:lnSpc>
                <a:spcPct val="90000"/>
              </a:lnSpc>
              <a:spcBef>
                <a:spcPts val="1100"/>
              </a:spcBef>
              <a:spcAft>
                <a:spcPts val="0"/>
              </a:spcAft>
              <a:buClr>
                <a:schemeClr val="dk1"/>
              </a:buClr>
              <a:buSzPts val="2000"/>
              <a:buNone/>
            </a:pPr>
            <a:endParaRPr sz="2000">
              <a:solidFill>
                <a:schemeClr val="dk1"/>
              </a:solidFill>
              <a:highlight>
                <a:srgbClr val="FFFFFF"/>
              </a:highlight>
            </a:endParaRPr>
          </a:p>
        </p:txBody>
      </p:sp>
      <p:pic>
        <p:nvPicPr>
          <p:cNvPr id="265" name="Google Shape;265;p4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802225" y="4788495"/>
            <a:ext cx="1496161" cy="1644132"/>
          </a:xfrm>
          <a:prstGeom prst="rect">
            <a:avLst/>
          </a:prstGeom>
          <a:noFill/>
          <a:ln>
            <a:noFill/>
          </a:ln>
        </p:spPr>
      </p:pic>
      <p:pic>
        <p:nvPicPr>
          <p:cNvPr id="266" name="Google Shape;266;p4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577645" y="5083335"/>
            <a:ext cx="2429600" cy="1273213"/>
          </a:xfrm>
          <a:prstGeom prst="rect">
            <a:avLst/>
          </a:prstGeom>
          <a:noFill/>
          <a:ln>
            <a:noFill/>
          </a:ln>
        </p:spPr>
      </p:pic>
      <p:pic>
        <p:nvPicPr>
          <p:cNvPr id="267" name="Google Shape;267;p41">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rot="-979475">
            <a:off x="746275" y="3423192"/>
            <a:ext cx="1758461" cy="1758435"/>
          </a:xfrm>
          <a:prstGeom prst="rect">
            <a:avLst/>
          </a:prstGeom>
          <a:noFill/>
          <a:ln>
            <a:noFill/>
          </a:ln>
        </p:spPr>
      </p:pic>
      <p:pic>
        <p:nvPicPr>
          <p:cNvPr id="268" name="Google Shape;268;p41">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5009071" y="5393324"/>
            <a:ext cx="3177648" cy="963224"/>
          </a:xfrm>
          <a:prstGeom prst="rect">
            <a:avLst/>
          </a:prstGeom>
          <a:noFill/>
          <a:ln>
            <a:noFill/>
          </a:ln>
        </p:spPr>
      </p:pic>
      <p:sp>
        <p:nvSpPr>
          <p:cNvPr id="269" name="Google Shape;269;p41"/>
          <p:cNvSpPr txBox="1"/>
          <p:nvPr/>
        </p:nvSpPr>
        <p:spPr>
          <a:xfrm>
            <a:off x="2387525" y="3728600"/>
            <a:ext cx="8260200" cy="1059900"/>
          </a:xfrm>
          <a:prstGeom prst="rect">
            <a:avLst/>
          </a:prstGeom>
          <a:noFill/>
          <a:ln>
            <a:noFill/>
          </a:ln>
        </p:spPr>
        <p:txBody>
          <a:bodyPr spcFirstLastPara="1" wrap="square" lIns="91425" tIns="91425" rIns="91425" bIns="91425" anchor="t" anchorCtr="0">
            <a:noAutofit/>
          </a:bodyPr>
          <a:lstStyle/>
          <a:p>
            <a:pPr algn="ctr">
              <a:lnSpc>
                <a:spcPct val="90000"/>
              </a:lnSpc>
              <a:spcBef>
                <a:spcPts val="1100"/>
              </a:spcBef>
              <a:buClr>
                <a:schemeClr val="dk2"/>
              </a:buClr>
              <a:buSzPts val="2800"/>
            </a:pPr>
            <a:r>
              <a:rPr lang="en" sz="3700" b="1">
                <a:solidFill>
                  <a:schemeClr val="dk2"/>
                </a:solidFill>
                <a:highlight>
                  <a:srgbClr val="FFFFFF"/>
                </a:highlight>
                <a:latin typeface="Corbel"/>
                <a:ea typeface="Corbel"/>
                <a:cs typeface="Corbel"/>
                <a:sym typeface="Corbel"/>
              </a:rPr>
              <a:t>We are here today to update you and hear your questions!</a:t>
            </a:r>
            <a:endParaRPr sz="3100">
              <a:solidFill>
                <a:schemeClr val="dk2"/>
              </a:solidFill>
              <a:latin typeface="Corbel"/>
              <a:ea typeface="Corbel"/>
              <a:cs typeface="Corbel"/>
              <a:sym typeface="Corbel"/>
            </a:endParaRPr>
          </a:p>
        </p:txBody>
      </p:sp>
    </p:spTree>
    <p:extLst>
      <p:ext uri="{BB962C8B-B14F-4D97-AF65-F5344CB8AC3E}">
        <p14:creationId xmlns:p14="http://schemas.microsoft.com/office/powerpoint/2010/main" val="1390653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435EF-6524-4485-EAE6-F07CD5B31D8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A1CDB0A4-F1D8-3E95-D97A-5ECC297192E8}"/>
              </a:ext>
            </a:extLst>
          </p:cNvPr>
          <p:cNvSpPr>
            <a:spLocks noGrp="1"/>
          </p:cNvSpPr>
          <p:nvPr>
            <p:ph type="title"/>
          </p:nvPr>
        </p:nvSpPr>
        <p:spPr>
          <a:xfrm>
            <a:off x="445688" y="368088"/>
            <a:ext cx="11468012" cy="1186802"/>
          </a:xfrm>
        </p:spPr>
        <p:txBody>
          <a:bodyPr anchor="t">
            <a:noAutofit/>
          </a:bodyPr>
          <a:lstStyle/>
          <a:p>
            <a:r>
              <a:rPr lang="en-US" sz="2800" b="1" dirty="0">
                <a:latin typeface="Calibri" panose="020F0502020204030204" pitchFamily="34" charset="0"/>
                <a:cs typeface="Calibri" panose="020F0502020204030204" pitchFamily="34" charset="0"/>
              </a:rPr>
              <a:t>Preparing for the Comprehensive Climate Action Plan (CCAP) </a:t>
            </a:r>
            <a:br>
              <a:rPr lang="en-US" sz="2800" b="1"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Due August 2025</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 Building on the PCAP work</a:t>
            </a:r>
            <a:endParaRPr 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8FFDC9A-B2F2-9676-BF76-D70B29DD2EF3}"/>
              </a:ext>
            </a:extLst>
          </p:cNvPr>
          <p:cNvSpPr txBox="1"/>
          <p:nvPr/>
        </p:nvSpPr>
        <p:spPr>
          <a:xfrm>
            <a:off x="654409" y="1812335"/>
            <a:ext cx="5650311" cy="4182683"/>
          </a:xfrm>
          <a:prstGeom prst="rect">
            <a:avLst/>
          </a:prstGeom>
          <a:noFill/>
        </p:spPr>
        <p:txBody>
          <a:bodyPr wrap="square" rtlCol="0">
            <a:spAutoFit/>
          </a:bodyPr>
          <a:lstStyle/>
          <a:p>
            <a:pPr marL="0" indent="0">
              <a:lnSpc>
                <a:spcPct val="110000"/>
              </a:lnSpc>
              <a:spcBef>
                <a:spcPts val="600"/>
              </a:spcBef>
              <a:buNone/>
            </a:pPr>
            <a:r>
              <a:rPr lang="en-US" sz="1800" b="1" dirty="0">
                <a:latin typeface="Calibri" panose="020F0502020204030204" pitchFamily="34" charset="0"/>
                <a:cs typeface="Calibri" panose="020F0502020204030204" pitchFamily="34" charset="0"/>
              </a:rPr>
              <a:t>Priority Climate Action Plan (PCAP)</a:t>
            </a:r>
          </a:p>
          <a:p>
            <a:pPr>
              <a:spcBef>
                <a:spcPts val="600"/>
              </a:spcBef>
            </a:pPr>
            <a:r>
              <a:rPr lang="en-US" sz="1800" dirty="0">
                <a:latin typeface="Calibri" panose="020F0502020204030204" pitchFamily="34" charset="0"/>
                <a:cs typeface="Calibri" panose="020F0502020204030204" pitchFamily="34" charset="0"/>
              </a:rPr>
              <a:t>Greenhouse Gas (GHG) Inventory</a:t>
            </a:r>
          </a:p>
          <a:p>
            <a:pPr>
              <a:spcBef>
                <a:spcPts val="600"/>
              </a:spcBef>
            </a:pPr>
            <a:r>
              <a:rPr lang="en-US" sz="1800" dirty="0">
                <a:latin typeface="Calibri" panose="020F0502020204030204" pitchFamily="34" charset="0"/>
                <a:cs typeface="Calibri" panose="020F0502020204030204" pitchFamily="34" charset="0"/>
              </a:rPr>
              <a:t>Quantified GHG Reduction Measures</a:t>
            </a:r>
          </a:p>
          <a:p>
            <a:pPr>
              <a:spcBef>
                <a:spcPts val="600"/>
              </a:spcBef>
            </a:pPr>
            <a:r>
              <a:rPr lang="en-US" sz="1800" dirty="0">
                <a:latin typeface="Calibri" panose="020F0502020204030204" pitchFamily="34" charset="0"/>
                <a:cs typeface="Calibri" panose="020F0502020204030204" pitchFamily="34" charset="0"/>
              </a:rPr>
              <a:t>LIDAC Benefits Analysis</a:t>
            </a:r>
          </a:p>
          <a:p>
            <a:pPr>
              <a:spcBef>
                <a:spcPts val="600"/>
              </a:spcBef>
            </a:pPr>
            <a:r>
              <a:rPr lang="en-US" sz="1800" dirty="0">
                <a:latin typeface="Calibri" panose="020F0502020204030204" pitchFamily="34" charset="0"/>
                <a:cs typeface="Calibri" panose="020F0502020204030204" pitchFamily="34" charset="0"/>
              </a:rPr>
              <a:t>Review of Authority to Implement</a:t>
            </a:r>
          </a:p>
          <a:p>
            <a:pPr>
              <a:spcBef>
                <a:spcPts val="600"/>
              </a:spcBef>
            </a:pPr>
            <a:endParaRPr lang="en-US" sz="1800" dirty="0">
              <a:latin typeface="Calibri" panose="020F0502020204030204" pitchFamily="34" charset="0"/>
              <a:cs typeface="Calibri" panose="020F0502020204030204" pitchFamily="34" charset="0"/>
            </a:endParaRPr>
          </a:p>
          <a:p>
            <a:r>
              <a:rPr lang="en-US" b="1" dirty="0">
                <a:latin typeface="Calibri"/>
                <a:ea typeface="Calibri"/>
                <a:cs typeface="Calibri"/>
              </a:rPr>
              <a:t>CCAP Drafting Process:</a:t>
            </a:r>
          </a:p>
          <a:p>
            <a:pPr marL="285750" indent="-285750">
              <a:buFont typeface="Arial"/>
              <a:buChar char="•"/>
            </a:pPr>
            <a:r>
              <a:rPr lang="en-US" i="1" dirty="0">
                <a:latin typeface="Calibri"/>
                <a:ea typeface="Calibri"/>
                <a:cs typeface="Calibri"/>
              </a:rPr>
              <a:t>second round of engagement</a:t>
            </a:r>
          </a:p>
          <a:p>
            <a:pPr marL="285750" indent="-285750">
              <a:buFont typeface="Arial"/>
              <a:buChar char="•"/>
            </a:pPr>
            <a:r>
              <a:rPr lang="en-US" i="1" dirty="0">
                <a:latin typeface="Calibri"/>
                <a:ea typeface="Calibri"/>
                <a:cs typeface="Calibri"/>
              </a:rPr>
              <a:t> workgroups</a:t>
            </a:r>
            <a:endParaRPr lang="en-US" dirty="0">
              <a:latin typeface="Corbel" panose="020B0503020204020204"/>
              <a:ea typeface="Calibri"/>
              <a:cs typeface="Calibri"/>
            </a:endParaRPr>
          </a:p>
          <a:p>
            <a:pPr marL="285750" indent="-285750">
              <a:buFont typeface="Arial"/>
              <a:buChar char="•"/>
            </a:pPr>
            <a:r>
              <a:rPr lang="en-US" i="1" dirty="0">
                <a:latin typeface="Calibri"/>
                <a:ea typeface="Calibri"/>
                <a:cs typeface="Calibri"/>
              </a:rPr>
              <a:t>expanded website</a:t>
            </a:r>
            <a:endParaRPr lang="en-US" dirty="0">
              <a:latin typeface="Corbel" panose="020B0503020204020204"/>
              <a:ea typeface="Calibri"/>
              <a:cs typeface="Calibri"/>
            </a:endParaRPr>
          </a:p>
          <a:p>
            <a:pPr marL="285750" indent="-285750">
              <a:buFont typeface="Arial"/>
              <a:buChar char="•"/>
            </a:pPr>
            <a:r>
              <a:rPr lang="en-US" i="1" dirty="0">
                <a:latin typeface="Calibri"/>
                <a:ea typeface="Calibri"/>
                <a:cs typeface="Calibri"/>
              </a:rPr>
              <a:t>public notices with draft</a:t>
            </a:r>
            <a:r>
              <a:rPr lang="en-US" dirty="0">
                <a:latin typeface="Calibri"/>
                <a:ea typeface="Calibri"/>
                <a:cs typeface="Calibri"/>
              </a:rPr>
              <a:t>s</a:t>
            </a:r>
            <a:endParaRPr lang="en-US" dirty="0"/>
          </a:p>
          <a:p>
            <a:pPr>
              <a:spcBef>
                <a:spcPts val="600"/>
              </a:spcBef>
            </a:pPr>
            <a:endParaRPr lang="en-US" dirty="0"/>
          </a:p>
          <a:p>
            <a:endParaRPr lang="en-US" dirty="0"/>
          </a:p>
        </p:txBody>
      </p:sp>
      <p:sp>
        <p:nvSpPr>
          <p:cNvPr id="4" name="TextBox 3">
            <a:extLst>
              <a:ext uri="{FF2B5EF4-FFF2-40B4-BE49-F238E27FC236}">
                <a16:creationId xmlns:a16="http://schemas.microsoft.com/office/drawing/2014/main" id="{785F711D-A8FC-2CB3-5CB4-D066E6F1E544}"/>
              </a:ext>
            </a:extLst>
          </p:cNvPr>
          <p:cNvSpPr txBox="1"/>
          <p:nvPr/>
        </p:nvSpPr>
        <p:spPr>
          <a:xfrm>
            <a:off x="5790371" y="1812335"/>
            <a:ext cx="5411030" cy="4047262"/>
          </a:xfrm>
          <a:prstGeom prst="rect">
            <a:avLst/>
          </a:prstGeom>
          <a:noFill/>
        </p:spPr>
        <p:txBody>
          <a:bodyPr wrap="square" rtlCol="0">
            <a:spAutoFit/>
          </a:bodyPr>
          <a:lstStyle/>
          <a:p>
            <a:pPr marL="0" indent="0">
              <a:lnSpc>
                <a:spcPct val="150000"/>
              </a:lnSpc>
              <a:spcBef>
                <a:spcPts val="600"/>
              </a:spcBef>
              <a:buFont typeface="Arial" panose="020B0604020202020204" pitchFamily="34" charset="0"/>
              <a:buNone/>
            </a:pPr>
            <a:r>
              <a:rPr lang="en-US" sz="1800" b="1" dirty="0">
                <a:latin typeface="Calibri" panose="020F0502020204030204" pitchFamily="34" charset="0"/>
                <a:cs typeface="Calibri" panose="020F0502020204030204" pitchFamily="34" charset="0"/>
              </a:rPr>
              <a:t>Comprehensive Climate Action Plan</a:t>
            </a:r>
          </a:p>
          <a:p>
            <a:pPr marL="210185" indent="-210185">
              <a:lnSpc>
                <a:spcPct val="100000"/>
              </a:lnSpc>
              <a:spcBef>
                <a:spcPts val="600"/>
              </a:spcBef>
            </a:pPr>
            <a:r>
              <a:rPr lang="en-US" sz="1800" dirty="0">
                <a:latin typeface="Calibri" panose="020F0502020204030204" pitchFamily="34" charset="0"/>
                <a:cs typeface="Calibri" panose="020F0502020204030204" pitchFamily="34" charset="0"/>
              </a:rPr>
              <a:t>Greenhouse Gas (GHG) Inventory</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210185" indent="-210185">
              <a:lnSpc>
                <a:spcPct val="100000"/>
              </a:lnSpc>
              <a:spcBef>
                <a:spcPts val="600"/>
              </a:spcBef>
            </a:pPr>
            <a:r>
              <a:rPr lang="en-US" sz="1800" dirty="0">
                <a:latin typeface="Calibri"/>
                <a:ea typeface="Calibri"/>
                <a:cs typeface="Calibri"/>
              </a:rPr>
              <a:t>GHG Reduction Targets</a:t>
            </a:r>
          </a:p>
          <a:p>
            <a:pPr marL="210185" indent="-210185">
              <a:lnSpc>
                <a:spcPct val="100000"/>
              </a:lnSpc>
              <a:spcBef>
                <a:spcPts val="600"/>
              </a:spcBef>
            </a:pPr>
            <a:r>
              <a:rPr lang="en-US" sz="1800" dirty="0">
                <a:latin typeface="Calibri"/>
                <a:ea typeface="Calibri"/>
                <a:cs typeface="Calibri"/>
              </a:rPr>
              <a:t>GHG Emissions Projections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210185" indent="-210185">
              <a:lnSpc>
                <a:spcPct val="100000"/>
              </a:lnSpc>
              <a:spcBef>
                <a:spcPts val="600"/>
              </a:spcBef>
            </a:pPr>
            <a:r>
              <a:rPr lang="en-US" sz="1800" dirty="0">
                <a:latin typeface="Calibri" panose="020F0502020204030204" pitchFamily="34" charset="0"/>
                <a:cs typeface="Calibri" panose="020F0502020204030204" pitchFamily="34" charset="0"/>
              </a:rPr>
              <a:t>Quantified GHG Reduction Measures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210185" indent="-210185">
              <a:lnSpc>
                <a:spcPct val="100000"/>
              </a:lnSpc>
              <a:spcBef>
                <a:spcPts val="600"/>
              </a:spcBef>
            </a:pPr>
            <a:r>
              <a:rPr lang="en-US" sz="1800" dirty="0">
                <a:latin typeface="Calibri" panose="020F0502020204030204" pitchFamily="34" charset="0"/>
                <a:cs typeface="Calibri" panose="020F0502020204030204" pitchFamily="34" charset="0"/>
              </a:rPr>
              <a:t>State-Wide Benefits Analysis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210185" indent="-210185">
              <a:lnSpc>
                <a:spcPct val="100000"/>
              </a:lnSpc>
              <a:spcBef>
                <a:spcPts val="600"/>
              </a:spcBef>
            </a:pPr>
            <a:r>
              <a:rPr lang="en-US" sz="1800" dirty="0">
                <a:latin typeface="Calibri" panose="020F0502020204030204" pitchFamily="34" charset="0"/>
                <a:cs typeface="Calibri" panose="020F0502020204030204" pitchFamily="34" charset="0"/>
              </a:rPr>
              <a:t>LIDAC Benefits Analysis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210185" indent="-210185">
              <a:lnSpc>
                <a:spcPct val="100000"/>
              </a:lnSpc>
              <a:spcBef>
                <a:spcPts val="600"/>
              </a:spcBef>
            </a:pPr>
            <a:r>
              <a:rPr lang="en-US" sz="1800" dirty="0">
                <a:latin typeface="Calibri" panose="020F0502020204030204" pitchFamily="34" charset="0"/>
                <a:cs typeface="Calibri" panose="020F0502020204030204" pitchFamily="34" charset="0"/>
              </a:rPr>
              <a:t>Review of Authority to Implement</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210185" indent="-210185">
              <a:lnSpc>
                <a:spcPct val="100000"/>
              </a:lnSpc>
              <a:spcBef>
                <a:spcPts val="600"/>
              </a:spcBef>
            </a:pPr>
            <a:r>
              <a:rPr lang="en-US" sz="1800" dirty="0">
                <a:latin typeface="Calibri" panose="020F0502020204030204" pitchFamily="34" charset="0"/>
                <a:cs typeface="Calibri" panose="020F0502020204030204" pitchFamily="34" charset="0"/>
              </a:rPr>
              <a:t>Workforce Planning Analysis</a:t>
            </a:r>
            <a:endParaRPr lang="en-US" sz="1800" dirty="0"/>
          </a:p>
          <a:p>
            <a:pPr marL="210185" indent="-210185">
              <a:lnSpc>
                <a:spcPct val="100000"/>
              </a:lnSpc>
              <a:spcBef>
                <a:spcPts val="600"/>
              </a:spcBef>
            </a:pPr>
            <a:r>
              <a:rPr lang="en-US" sz="1800" dirty="0">
                <a:latin typeface="Calibri" panose="020F0502020204030204" pitchFamily="34" charset="0"/>
                <a:cs typeface="Calibri" panose="020F0502020204030204" pitchFamily="34" charset="0"/>
              </a:rPr>
              <a:t>Plan to Leverage other Federal Funding</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210185" indent="-210185">
              <a:lnSpc>
                <a:spcPct val="100000"/>
              </a:lnSpc>
              <a:spcBef>
                <a:spcPts val="600"/>
              </a:spcBef>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1123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55D2-2DE3-5CBC-54C0-2BA015BBD925}"/>
              </a:ext>
            </a:extLst>
          </p:cNvPr>
          <p:cNvSpPr>
            <a:spLocks noGrp="1"/>
          </p:cNvSpPr>
          <p:nvPr>
            <p:ph type="title"/>
          </p:nvPr>
        </p:nvSpPr>
        <p:spPr>
          <a:xfrm>
            <a:off x="186267" y="220835"/>
            <a:ext cx="10786533" cy="439565"/>
          </a:xfrm>
        </p:spPr>
        <p:txBody>
          <a:bodyPr>
            <a:normAutofit fontScale="90000"/>
          </a:bodyPr>
          <a:lstStyle/>
          <a:p>
            <a:pPr algn="ctr"/>
            <a:r>
              <a:rPr lang="en-US" sz="3600" dirty="0">
                <a:solidFill>
                  <a:schemeClr val="accent2"/>
                </a:solidFill>
                <a:latin typeface="Calibri" panose="020F0502020204030204" pitchFamily="34" charset="0"/>
                <a:cs typeface="Calibri" panose="020F0502020204030204" pitchFamily="34" charset="0"/>
              </a:rPr>
              <a:t>PCAP Measures and Distribution of Implementation Grant Funds </a:t>
            </a:r>
          </a:p>
        </p:txBody>
      </p:sp>
      <p:graphicFrame>
        <p:nvGraphicFramePr>
          <p:cNvPr id="4" name="Table 3">
            <a:extLst>
              <a:ext uri="{FF2B5EF4-FFF2-40B4-BE49-F238E27FC236}">
                <a16:creationId xmlns:a16="http://schemas.microsoft.com/office/drawing/2014/main" id="{90959918-7754-711B-41FC-EE096EEA6817}"/>
              </a:ext>
            </a:extLst>
          </p:cNvPr>
          <p:cNvGraphicFramePr>
            <a:graphicFrameLocks noGrp="1"/>
          </p:cNvGraphicFramePr>
          <p:nvPr>
            <p:extLst>
              <p:ext uri="{D42A27DB-BD31-4B8C-83A1-F6EECF244321}">
                <p14:modId xmlns:p14="http://schemas.microsoft.com/office/powerpoint/2010/main" val="3711234467"/>
              </p:ext>
            </p:extLst>
          </p:nvPr>
        </p:nvGraphicFramePr>
        <p:xfrm>
          <a:off x="186267" y="731336"/>
          <a:ext cx="11819465" cy="5905829"/>
        </p:xfrm>
        <a:graphic>
          <a:graphicData uri="http://schemas.openxmlformats.org/drawingml/2006/table">
            <a:tbl>
              <a:tblPr firstRow="1" bandRow="1">
                <a:tableStyleId>{6E25E649-3F16-4E02-A733-19D2CDBF48F0}</a:tableStyleId>
              </a:tblPr>
              <a:tblGrid>
                <a:gridCol w="2201333">
                  <a:extLst>
                    <a:ext uri="{9D8B030D-6E8A-4147-A177-3AD203B41FA5}">
                      <a16:colId xmlns:a16="http://schemas.microsoft.com/office/drawing/2014/main" val="1040010335"/>
                    </a:ext>
                  </a:extLst>
                </a:gridCol>
                <a:gridCol w="4555067">
                  <a:extLst>
                    <a:ext uri="{9D8B030D-6E8A-4147-A177-3AD203B41FA5}">
                      <a16:colId xmlns:a16="http://schemas.microsoft.com/office/drawing/2014/main" val="4253070171"/>
                    </a:ext>
                  </a:extLst>
                </a:gridCol>
                <a:gridCol w="5063065">
                  <a:extLst>
                    <a:ext uri="{9D8B030D-6E8A-4147-A177-3AD203B41FA5}">
                      <a16:colId xmlns:a16="http://schemas.microsoft.com/office/drawing/2014/main" val="3846850120"/>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cs typeface="Calibri" panose="020F0502020204030204" pitchFamily="34" charset="0"/>
                        </a:rPr>
                        <a:t>Sector or Area of Work</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600" dirty="0">
                          <a:latin typeface="+mn-lt"/>
                          <a:cs typeface="Calibri" panose="020F0502020204030204" pitchFamily="34" charset="0"/>
                        </a:rPr>
                        <a:t>NH’s PCAP Measures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mn-lt"/>
                        </a:rPr>
                        <a:t>Implementation Funding Mechanisms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7205568"/>
                  </a:ext>
                </a:extLst>
              </a:tr>
              <a:tr h="369147">
                <a:tc>
                  <a:txBody>
                    <a:bodyPr/>
                    <a:lstStyle/>
                    <a:p>
                      <a:pPr algn="ctr"/>
                      <a:r>
                        <a:rPr lang="en-US" sz="1400" dirty="0">
                          <a:latin typeface="+mn-lt"/>
                          <a:cs typeface="Calibri" panose="020F0502020204030204" pitchFamily="34" charset="0"/>
                        </a:rPr>
                        <a:t>Transportation </a:t>
                      </a:r>
                    </a:p>
                    <a:p>
                      <a:pPr algn="ctr"/>
                      <a:endParaRPr lang="en-US" sz="14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lvl="1" indent="0" algn="ctr"/>
                      <a:r>
                        <a:rPr lang="en-US" sz="1400" dirty="0">
                          <a:latin typeface="+mn-lt"/>
                          <a:cs typeface="Calibri" panose="020F0502020204030204" pitchFamily="34" charset="0"/>
                        </a:rPr>
                        <a:t>Electric Charging Infrastructure for Electric Vehicles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solidFill>
                            <a:srgbClr val="002060"/>
                          </a:solidFill>
                          <a:latin typeface="Calibri" panose="020F0502020204030204" pitchFamily="34" charset="0"/>
                          <a:cs typeface="Calibri" panose="020F0502020204030204" pitchFamily="34" charset="0"/>
                        </a:rPr>
                        <a:t>NHDES would issue a competitive RFP to contract with third-party administrator that would develop a rebate or grant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7034870"/>
                  </a:ext>
                </a:extLst>
              </a:tr>
              <a:tr h="527852">
                <a:tc>
                  <a:txBody>
                    <a:bodyPr/>
                    <a:lstStyle/>
                    <a:p>
                      <a:pPr algn="ctr"/>
                      <a:r>
                        <a:rPr lang="en-US" sz="1400" dirty="0">
                          <a:latin typeface="+mn-lt"/>
                          <a:cs typeface="Calibri" panose="020F0502020204030204" pitchFamily="34" charset="0"/>
                        </a:rPr>
                        <a:t>Transportation </a:t>
                      </a:r>
                    </a:p>
                    <a:p>
                      <a:pPr marL="0" marR="0" lvl="0" indent="0" algn="ctr" defTabSz="403455" rtl="0" eaLnBrk="1" fontAlgn="auto" latinLnBrk="0" hangingPunct="1">
                        <a:lnSpc>
                          <a:spcPct val="100000"/>
                        </a:lnSpc>
                        <a:spcBef>
                          <a:spcPts val="0"/>
                        </a:spcBef>
                        <a:spcAft>
                          <a:spcPts val="0"/>
                        </a:spcAft>
                        <a:buClrTx/>
                        <a:buSzTx/>
                        <a:buFontTx/>
                        <a:buNone/>
                        <a:tabLst/>
                        <a:defRPr/>
                      </a:pP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1295" marR="0" lvl="1" indent="0" algn="ctr" rtl="0" eaLnBrk="1" fontAlgn="auto" latinLnBrk="0" hangingPunct="1">
                        <a:lnSpc>
                          <a:spcPct val="100000"/>
                        </a:lnSpc>
                        <a:spcBef>
                          <a:spcPts val="0"/>
                        </a:spcBef>
                        <a:spcAft>
                          <a:spcPts val="0"/>
                        </a:spcAft>
                        <a:buClrTx/>
                        <a:buSzTx/>
                        <a:buFontTx/>
                        <a:buNone/>
                      </a:pPr>
                      <a:r>
                        <a:rPr lang="en-US" sz="1400" dirty="0">
                          <a:latin typeface="+mn-lt"/>
                          <a:cs typeface="Calibri"/>
                        </a:rPr>
                        <a:t>Expanded Public Transit Options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b="0" dirty="0">
                          <a:solidFill>
                            <a:srgbClr val="002060"/>
                          </a:solidFill>
                          <a:latin typeface="Calibri" panose="020F0502020204030204" pitchFamily="34" charset="0"/>
                          <a:cs typeface="Calibri" panose="020F0502020204030204" pitchFamily="34" charset="0"/>
                        </a:rPr>
                        <a:t>NHDES CPRG team (additional staff) will create and administer competitive subaward process (non-profits and municipalities)</a:t>
                      </a:r>
                      <a:endParaRPr lang="en-US" sz="1400" b="0" u="none" dirty="0">
                        <a:solidFill>
                          <a:srgbClr val="00206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4744250"/>
                  </a:ext>
                </a:extLst>
              </a:tr>
              <a:tr h="750106">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dirty="0">
                          <a:latin typeface="+mn-lt"/>
                          <a:cs typeface="Calibri" panose="020F0502020204030204" pitchFamily="34" charset="0"/>
                        </a:rPr>
                        <a:t>Residential Building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1728" marR="0" lvl="1"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Heat Pumps to Improve Energy Efficiency of Space and Water Heating of Buildings</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b="0" i="1" u="none" dirty="0">
                          <a:solidFill>
                            <a:schemeClr val="accent2">
                              <a:lumMod val="75000"/>
                            </a:schemeClr>
                          </a:solidFill>
                          <a:latin typeface="Calibri" panose="020F0502020204030204" pitchFamily="34" charset="0"/>
                          <a:cs typeface="Calibri" panose="020F0502020204030204" pitchFamily="34" charset="0"/>
                        </a:rPr>
                        <a:t>A regional contractor selected via a competitive procurement process will implement the program</a:t>
                      </a:r>
                      <a:endParaRPr lang="en-US" sz="1400" b="0" dirty="0">
                        <a:solidFill>
                          <a:schemeClr val="accent2">
                            <a:lumMod val="7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266762001"/>
                  </a:ext>
                </a:extLst>
              </a:tr>
              <a:tr h="527852">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dirty="0">
                          <a:latin typeface="+mn-lt"/>
                          <a:cs typeface="Calibri" panose="020F0502020204030204" pitchFamily="34" charset="0"/>
                        </a:rPr>
                        <a:t>Residential Building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1728" marR="0" lvl="1"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Weatherization to Improve Energy Efficiency in Residential Buildings</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b="0" dirty="0">
                          <a:solidFill>
                            <a:srgbClr val="002060"/>
                          </a:solidFill>
                          <a:latin typeface="Calibri" panose="020F0502020204030204" pitchFamily="34" charset="0"/>
                          <a:cs typeface="Calibri" panose="020F0502020204030204" pitchFamily="34" charset="0"/>
                        </a:rPr>
                        <a:t>NHDES CPRG team (additional staff) will create and administer competitive subaward process (non-profits and municipalities) and competitive subcontract process (for-profit businesses)</a:t>
                      </a:r>
                      <a:endParaRPr lang="en-US" sz="1400" b="0" u="none"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5214314"/>
                  </a:ext>
                </a:extLst>
              </a:tr>
              <a:tr h="527852">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dirty="0">
                          <a:latin typeface="+mn-lt"/>
                          <a:cs typeface="Calibri" panose="020F0502020204030204" pitchFamily="34" charset="0"/>
                        </a:rPr>
                        <a:t>Residential Building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1728" marR="0" lvl="1"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Pre-Weatherization to Improve Energy Efficiency in Residential Buildings</a:t>
                      </a:r>
                      <a:endParaRPr lang="en-US" sz="14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endParaRPr lang="en-US" sz="1200" b="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0598970"/>
                  </a:ext>
                </a:extLst>
              </a:tr>
              <a:tr h="243591">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Local Government Building and Facility</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1728" marR="0" lvl="1"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Resilient Local Energy Systems</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400" b="0" i="1" u="none" dirty="0">
                          <a:solidFill>
                            <a:schemeClr val="accent2">
                              <a:lumMod val="75000"/>
                            </a:schemeClr>
                          </a:solidFill>
                          <a:latin typeface="Calibri" panose="020F0502020204030204" pitchFamily="34" charset="0"/>
                          <a:cs typeface="Calibri" panose="020F0502020204030204" pitchFamily="34" charset="0"/>
                        </a:rPr>
                        <a:t>Competitive subawards to municipalities implemented by NHDES through a state grant program.</a:t>
                      </a:r>
                      <a:endParaRPr lang="en-US" sz="1400" b="0" dirty="0">
                        <a:solidFill>
                          <a:schemeClr val="accent2">
                            <a:lumMod val="75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03299334"/>
                  </a:ext>
                </a:extLst>
              </a:tr>
              <a:tr h="527852">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Local Government Building and Facility</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1728" marR="0" lvl="1"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Energy Efficiency Improvements at Wastewater &amp; Drinking Water Systems</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b="0" dirty="0">
                          <a:solidFill>
                            <a:srgbClr val="002060"/>
                          </a:solidFill>
                          <a:latin typeface="Calibri" panose="020F0502020204030204" pitchFamily="34" charset="0"/>
                          <a:cs typeface="Calibri" panose="020F0502020204030204" pitchFamily="34" charset="0"/>
                        </a:rPr>
                        <a:t>Competitive subawards to municipalities, administered by NHDES’ Water Infrastructure Energy Efficiency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1742203"/>
                  </a:ext>
                </a:extLst>
              </a:tr>
              <a:tr h="527852">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Waste and Materials Management</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1728" marR="0" lvl="1"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Expand Programs for Waste Reduction, Diversion and Recycling</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solidFill>
                            <a:srgbClr val="002060"/>
                          </a:solidFill>
                          <a:latin typeface="Calibri" panose="020F0502020204030204" pitchFamily="34" charset="0"/>
                          <a:cs typeface="Calibri" panose="020F0502020204030204" pitchFamily="34" charset="0"/>
                        </a:rPr>
                        <a:t>Competitive subawards to municipalities implemented through a state grant program, overseen by NHDES’ Solid Waste Management Bureau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595684"/>
                  </a:ext>
                </a:extLst>
              </a:tr>
              <a:tr h="737527">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Workforce Development </a:t>
                      </a:r>
                      <a:endParaRPr lang="en-US" sz="1400" kern="100" dirty="0">
                        <a:effectLst/>
                        <a:latin typeface="+mn-lt"/>
                        <a:ea typeface="Calibri" panose="020F0502020204030204" pitchFamily="34" charset="0"/>
                        <a:cs typeface="Calibri" panose="020F0502020204030204" pitchFamily="34" charset="0"/>
                      </a:endParaRPr>
                    </a:p>
                    <a:p>
                      <a:pPr marL="0" marR="0" lvl="0" indent="0" algn="ctr" defTabSz="403455" rtl="0" eaLnBrk="1" fontAlgn="auto" latinLnBrk="0" hangingPunct="1">
                        <a:lnSpc>
                          <a:spcPct val="100000"/>
                        </a:lnSpc>
                        <a:spcBef>
                          <a:spcPts val="0"/>
                        </a:spcBef>
                        <a:spcAft>
                          <a:spcPts val="0"/>
                        </a:spcAft>
                        <a:buClrTx/>
                        <a:buSzTx/>
                        <a:buFontTx/>
                        <a:buNone/>
                        <a:tabLst/>
                        <a:defRPr/>
                      </a:pP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01728" marR="0" lvl="1" indent="0" algn="ctr" defTabSz="403455" rtl="0" eaLnBrk="1" fontAlgn="auto" latinLnBrk="0" hangingPunct="1">
                        <a:lnSpc>
                          <a:spcPct val="100000"/>
                        </a:lnSpc>
                        <a:spcBef>
                          <a:spcPts val="0"/>
                        </a:spcBef>
                        <a:spcAft>
                          <a:spcPts val="0"/>
                        </a:spcAft>
                        <a:buClrTx/>
                        <a:buSzTx/>
                        <a:buFontTx/>
                        <a:buNone/>
                        <a:tabLst/>
                        <a:defRPr/>
                      </a:pPr>
                      <a:r>
                        <a:rPr lang="en-US" sz="1400" kern="0" dirty="0">
                          <a:effectLst/>
                          <a:latin typeface="+mn-lt"/>
                          <a:cs typeface="Calibri" panose="020F0502020204030204" pitchFamily="34" charset="0"/>
                        </a:rPr>
                        <a:t>Workforce Development of Skilled Trades to Support Priority Measures</a:t>
                      </a:r>
                      <a:endParaRPr lang="en-US" sz="1400" kern="100" dirty="0">
                        <a:effectLst/>
                        <a:latin typeface="+mn-lt"/>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03455" rtl="0" eaLnBrk="1" fontAlgn="auto" latinLnBrk="0" hangingPunct="1">
                        <a:lnSpc>
                          <a:spcPct val="100000"/>
                        </a:lnSpc>
                        <a:spcBef>
                          <a:spcPts val="0"/>
                        </a:spcBef>
                        <a:spcAft>
                          <a:spcPts val="0"/>
                        </a:spcAft>
                        <a:buClrTx/>
                        <a:buSzTx/>
                        <a:buFontTx/>
                        <a:buNone/>
                        <a:tabLst/>
                        <a:defRPr/>
                      </a:pPr>
                      <a:r>
                        <a:rPr lang="en-US" sz="1400" b="0" dirty="0">
                          <a:solidFill>
                            <a:srgbClr val="002060"/>
                          </a:solidFill>
                          <a:latin typeface="Calibri" panose="020F0502020204030204" pitchFamily="34" charset="0"/>
                          <a:cs typeface="Calibri" panose="020F0502020204030204" pitchFamily="34" charset="0"/>
                        </a:rPr>
                        <a:t>NHDES CPRG team (additional staff) will create and administer competitive state grant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5823590"/>
                  </a:ext>
                </a:extLst>
              </a:tr>
            </a:tbl>
          </a:graphicData>
        </a:graphic>
      </p:graphicFrame>
    </p:spTree>
    <p:extLst>
      <p:ext uri="{BB962C8B-B14F-4D97-AF65-F5344CB8AC3E}">
        <p14:creationId xmlns:p14="http://schemas.microsoft.com/office/powerpoint/2010/main" val="21576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5A1695-E831-C97F-290E-B373AEA00A5C}"/>
              </a:ext>
            </a:extLst>
          </p:cNvPr>
          <p:cNvSpPr>
            <a:spLocks noGrp="1"/>
          </p:cNvSpPr>
          <p:nvPr>
            <p:ph type="title"/>
          </p:nvPr>
        </p:nvSpPr>
        <p:spPr>
          <a:xfrm>
            <a:off x="1478853" y="406492"/>
            <a:ext cx="9371949" cy="1183566"/>
          </a:xfrm>
        </p:spPr>
        <p:txBody>
          <a:bodyPr anchor="ctr">
            <a:noAutofit/>
          </a:bodyPr>
          <a:lstStyle/>
          <a:p>
            <a:pPr algn="ctr"/>
            <a:r>
              <a:rPr lang="en-US" sz="3600" dirty="0">
                <a:latin typeface="Calibri" panose="020F0502020204030204" pitchFamily="34" charset="0"/>
                <a:cs typeface="Calibri" panose="020F0502020204030204" pitchFamily="34" charset="0"/>
              </a:rPr>
              <a:t>Core NHDES CPRG team </a:t>
            </a:r>
            <a:br>
              <a:rPr lang="en-US" sz="32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(contact us at: cprg@des.nh.gov)</a:t>
            </a:r>
            <a:endParaRPr lang="en-US" sz="32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09E522CB-7BC4-BBEA-92CD-D6EF073489D1}"/>
              </a:ext>
            </a:extLst>
          </p:cNvPr>
          <p:cNvSpPr>
            <a:spLocks noGrp="1"/>
          </p:cNvSpPr>
          <p:nvPr>
            <p:ph sz="half" idx="2"/>
          </p:nvPr>
        </p:nvSpPr>
        <p:spPr>
          <a:xfrm>
            <a:off x="723072" y="2008718"/>
            <a:ext cx="10613522" cy="3851007"/>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Jennifer Galbraith</a:t>
            </a:r>
            <a:r>
              <a:rPr lang="en-US" dirty="0">
                <a:latin typeface="Calibri" panose="020F0502020204030204" pitchFamily="34" charset="0"/>
                <a:ea typeface="Calibri" panose="020F0502020204030204" pitchFamily="34" charset="0"/>
                <a:cs typeface="Calibri" panose="020F0502020204030204" pitchFamily="34" charset="0"/>
              </a:rPr>
              <a:t>, Climate and Energy Manager, Technical Services Bureau, Air Resources Division </a:t>
            </a:r>
          </a:p>
          <a:p>
            <a:r>
              <a:rPr lang="en-US" b="1" dirty="0">
                <a:latin typeface="Calibri" panose="020F0502020204030204" pitchFamily="34" charset="0"/>
                <a:ea typeface="Calibri" panose="020F0502020204030204" pitchFamily="34" charset="0"/>
                <a:cs typeface="Calibri" panose="020F0502020204030204" pitchFamily="34" charset="0"/>
              </a:rPr>
              <a:t>James Tilley</a:t>
            </a:r>
            <a:r>
              <a:rPr lang="en-US" dirty="0">
                <a:latin typeface="Calibri" panose="020F0502020204030204" pitchFamily="34" charset="0"/>
                <a:ea typeface="Calibri" panose="020F0502020204030204" pitchFamily="34" charset="0"/>
                <a:cs typeface="Calibri" panose="020F0502020204030204" pitchFamily="34" charset="0"/>
              </a:rPr>
              <a:t>, Climate Planning Manager, Technical Services Bureau, Air Resources Division </a:t>
            </a:r>
          </a:p>
          <a:p>
            <a:r>
              <a:rPr lang="en-US" b="1" dirty="0">
                <a:latin typeface="Calibri" panose="020F0502020204030204" pitchFamily="34" charset="0"/>
                <a:ea typeface="Calibri" panose="020F0502020204030204" pitchFamily="34" charset="0"/>
                <a:cs typeface="Calibri" panose="020F0502020204030204" pitchFamily="34" charset="0"/>
              </a:rPr>
              <a:t>Kurt Yuengling</a:t>
            </a:r>
            <a:r>
              <a:rPr lang="en-US" dirty="0">
                <a:latin typeface="Calibri" panose="020F0502020204030204" pitchFamily="34" charset="0"/>
                <a:ea typeface="Calibri" panose="020F0502020204030204" pitchFamily="34" charset="0"/>
                <a:cs typeface="Calibri" panose="020F0502020204030204" pitchFamily="34" charset="0"/>
              </a:rPr>
              <a:t>, Community Engagement Specialist, Permitting and Environmental Health Bureau, Air Resources Division</a:t>
            </a:r>
          </a:p>
          <a:p>
            <a:r>
              <a:rPr lang="en-US" b="1" dirty="0">
                <a:latin typeface="Calibri" panose="020F0502020204030204" pitchFamily="34" charset="0"/>
                <a:ea typeface="Calibri" panose="020F0502020204030204" pitchFamily="34" charset="0"/>
                <a:cs typeface="Calibri" panose="020F0502020204030204" pitchFamily="34" charset="0"/>
              </a:rPr>
              <a:t>Brendan Wyman</a:t>
            </a:r>
            <a:r>
              <a:rPr lang="en-US" dirty="0">
                <a:latin typeface="Calibri" panose="020F0502020204030204" pitchFamily="34" charset="0"/>
                <a:ea typeface="Calibri" panose="020F0502020204030204" pitchFamily="34" charset="0"/>
                <a:cs typeface="Calibri" panose="020F0502020204030204" pitchFamily="34" charset="0"/>
              </a:rPr>
              <a:t>, Clean Air Act Grant Manager, Technical Services Bureau, Air Resources Division</a:t>
            </a:r>
          </a:p>
          <a:p>
            <a:pPr marL="0" indent="0">
              <a:buNone/>
            </a:pPr>
            <a:r>
              <a:rPr lang="en-US" sz="2400" i="1" dirty="0">
                <a:latin typeface="Calibri" panose="020F0502020204030204" pitchFamily="34" charset="0"/>
                <a:ea typeface="Calibri" panose="020F0502020204030204" pitchFamily="34" charset="0"/>
                <a:cs typeface="Calibri" panose="020F0502020204030204" pitchFamily="34" charset="0"/>
              </a:rPr>
              <a:t>Depending on Implementation Grant awards, create up to 3 new positions to administer the funds.</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4DA5D70-3447-BAA3-842A-2B9F6D29D52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18" t="22260" r="4233" b="23841"/>
          <a:stretch/>
        </p:blipFill>
        <p:spPr bwMode="auto">
          <a:xfrm>
            <a:off x="284666" y="262146"/>
            <a:ext cx="2697073" cy="1395479"/>
          </a:xfrm>
          <a:prstGeom prst="rect">
            <a:avLst/>
          </a:prstGeom>
          <a:noFill/>
          <a:ln>
            <a:noFill/>
          </a:ln>
        </p:spPr>
      </p:pic>
    </p:spTree>
    <p:extLst>
      <p:ext uri="{BB962C8B-B14F-4D97-AF65-F5344CB8AC3E}">
        <p14:creationId xmlns:p14="http://schemas.microsoft.com/office/powerpoint/2010/main" val="717992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4"/>
          <p:cNvSpPr txBox="1">
            <a:spLocks noGrp="1"/>
          </p:cNvSpPr>
          <p:nvPr>
            <p:ph type="title"/>
          </p:nvPr>
        </p:nvSpPr>
        <p:spPr>
          <a:xfrm>
            <a:off x="838200" y="365125"/>
            <a:ext cx="10515600" cy="1325600"/>
          </a:xfrm>
          <a:prstGeom prst="rect">
            <a:avLst/>
          </a:prstGeom>
          <a:noFill/>
          <a:ln>
            <a:noFill/>
          </a:ln>
        </p:spPr>
        <p:txBody>
          <a:bodyPr spcFirstLastPara="1" wrap="square" lIns="91425" tIns="45700" rIns="91425" bIns="45700" anchor="ctr" anchorCtr="0">
            <a:normAutofit/>
          </a:bodyPr>
          <a:lstStyle/>
          <a:p>
            <a:pPr>
              <a:spcBef>
                <a:spcPts val="0"/>
              </a:spcBef>
              <a:buClr>
                <a:srgbClr val="ED7D31"/>
              </a:buClr>
              <a:buSzPts val="3400"/>
            </a:pPr>
            <a:r>
              <a:rPr lang="en" sz="4900" b="1"/>
              <a:t>Q &amp; A Session</a:t>
            </a:r>
          </a:p>
        </p:txBody>
      </p:sp>
      <p:pic>
        <p:nvPicPr>
          <p:cNvPr id="308" name="Google Shape;308;p4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593658" y="156047"/>
            <a:ext cx="1457393" cy="803312"/>
          </a:xfrm>
          <a:prstGeom prst="rect">
            <a:avLst/>
          </a:prstGeom>
          <a:noFill/>
          <a:ln>
            <a:noFill/>
          </a:ln>
        </p:spPr>
      </p:pic>
      <p:sp>
        <p:nvSpPr>
          <p:cNvPr id="3" name="Content Placeholder 2">
            <a:extLst>
              <a:ext uri="{FF2B5EF4-FFF2-40B4-BE49-F238E27FC236}">
                <a16:creationId xmlns:a16="http://schemas.microsoft.com/office/drawing/2014/main" id="{1F768708-DDA5-966B-52BF-89CC9684C936}"/>
              </a:ext>
            </a:extLst>
          </p:cNvPr>
          <p:cNvSpPr>
            <a:spLocks noGrp="1"/>
          </p:cNvSpPr>
          <p:nvPr>
            <p:ph idx="1"/>
          </p:nvPr>
        </p:nvSpPr>
        <p:spPr/>
        <p:txBody>
          <a:bodyPr vert="horz" lIns="91440" tIns="45720" rIns="91440" bIns="45720" rtlCol="0" anchor="t">
            <a:normAutofit/>
          </a:bodyPr>
          <a:lstStyle/>
          <a:p>
            <a:pPr marL="0" indent="0" algn="ctr">
              <a:buNone/>
            </a:pPr>
            <a:r>
              <a:rPr lang="en-US" sz="3200">
                <a:solidFill>
                  <a:schemeClr val="dk2"/>
                </a:solidFill>
                <a:highlight>
                  <a:srgbClr val="FFFFFF"/>
                </a:highlight>
                <a:latin typeface="Calibri"/>
                <a:cs typeface="Calibri"/>
              </a:rPr>
              <a:t>Your questions about PCAP measures, Implementation Grants, upcoming CCAP and next steps?</a:t>
            </a:r>
            <a:endParaRPr lang="en-US" sz="3200">
              <a:solidFill>
                <a:schemeClr val="dk2"/>
              </a:solidFill>
              <a:latin typeface="Calibri"/>
              <a:cs typeface="Calibri"/>
            </a:endParaRPr>
          </a:p>
          <a:p>
            <a:pPr marL="210185" indent="-210185"/>
            <a:endParaRPr lang="en-US"/>
          </a:p>
        </p:txBody>
      </p:sp>
      <p:pic>
        <p:nvPicPr>
          <p:cNvPr id="2" name="Google Shape;293;p42" descr="New Hampshire Listens Logo">
            <a:extLst>
              <a:ext uri="{FF2B5EF4-FFF2-40B4-BE49-F238E27FC236}">
                <a16:creationId xmlns:a16="http://schemas.microsoft.com/office/drawing/2014/main" id="{37353E3C-035B-BBDA-60A2-D69FFE917C73}"/>
              </a:ex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10781973" y="5323678"/>
            <a:ext cx="1017336" cy="1133600"/>
          </a:xfrm>
          <a:prstGeom prst="rect">
            <a:avLst/>
          </a:prstGeom>
          <a:noFill/>
          <a:ln>
            <a:noFill/>
          </a:ln>
        </p:spPr>
      </p:pic>
    </p:spTree>
    <p:extLst>
      <p:ext uri="{BB962C8B-B14F-4D97-AF65-F5344CB8AC3E}">
        <p14:creationId xmlns:p14="http://schemas.microsoft.com/office/powerpoint/2010/main" val="1768799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4"/>
          <p:cNvSpPr txBox="1">
            <a:spLocks noGrp="1"/>
          </p:cNvSpPr>
          <p:nvPr>
            <p:ph type="title"/>
          </p:nvPr>
        </p:nvSpPr>
        <p:spPr>
          <a:xfrm>
            <a:off x="838200" y="365125"/>
            <a:ext cx="10515600" cy="1325600"/>
          </a:xfrm>
          <a:prstGeom prst="rect">
            <a:avLst/>
          </a:prstGeom>
          <a:noFill/>
          <a:ln>
            <a:noFill/>
          </a:ln>
        </p:spPr>
        <p:txBody>
          <a:bodyPr spcFirstLastPara="1" wrap="square" lIns="91425" tIns="45700" rIns="91425" bIns="45700" anchor="ctr" anchorCtr="0">
            <a:normAutofit/>
          </a:bodyPr>
          <a:lstStyle/>
          <a:p>
            <a:pPr>
              <a:spcBef>
                <a:spcPts val="0"/>
              </a:spcBef>
              <a:buClr>
                <a:srgbClr val="ED7D31"/>
              </a:buClr>
              <a:buSzPts val="3400"/>
            </a:pPr>
            <a:r>
              <a:rPr lang="en" sz="4900" b="1"/>
              <a:t>Activity: Continued engagement</a:t>
            </a:r>
            <a:endParaRPr lang="en" sz="4900" b="1" err="1"/>
          </a:p>
        </p:txBody>
      </p:sp>
      <p:sp>
        <p:nvSpPr>
          <p:cNvPr id="307" name="Google Shape;307;p44"/>
          <p:cNvSpPr txBox="1">
            <a:spLocks noGrp="1"/>
          </p:cNvSpPr>
          <p:nvPr>
            <p:ph type="body" idx="1"/>
          </p:nvPr>
        </p:nvSpPr>
        <p:spPr>
          <a:xfrm>
            <a:off x="456174" y="1620800"/>
            <a:ext cx="11243859" cy="4781777"/>
          </a:xfrm>
          <a:prstGeom prst="rect">
            <a:avLst/>
          </a:prstGeom>
          <a:noFill/>
          <a:ln>
            <a:noFill/>
          </a:ln>
        </p:spPr>
        <p:txBody>
          <a:bodyPr spcFirstLastPara="1" vert="horz" wrap="square" lIns="91425" tIns="45700" rIns="91425" bIns="45700" rtlCol="0" anchor="t" anchorCtr="0">
            <a:noAutofit/>
          </a:bodyPr>
          <a:lstStyle/>
          <a:p>
            <a:pPr marL="0" indent="0">
              <a:buNone/>
            </a:pPr>
            <a:r>
              <a:rPr lang="en-US" sz="2400" b="1">
                <a:solidFill>
                  <a:schemeClr val="accent2"/>
                </a:solidFill>
                <a:highlight>
                  <a:srgbClr val="FFFFFF"/>
                </a:highlight>
                <a:latin typeface="Calibri"/>
                <a:cs typeface="Calibri"/>
              </a:rPr>
              <a:t>ZOOM QUESTIONS</a:t>
            </a:r>
          </a:p>
          <a:p>
            <a:pPr marL="210185" indent="-210185">
              <a:buFont typeface="Arial"/>
              <a:buChar char="•"/>
            </a:pPr>
            <a:r>
              <a:rPr lang="en-US" sz="2400">
                <a:solidFill>
                  <a:schemeClr val="dk2"/>
                </a:solidFill>
                <a:highlight>
                  <a:srgbClr val="FFFFFF"/>
                </a:highlight>
                <a:latin typeface="Calibri"/>
                <a:cs typeface="Calibri"/>
              </a:rPr>
              <a:t>Share your thoughts in survey about opportunities for continued engagement now and for CCAP:</a:t>
            </a:r>
            <a:endParaRPr lang="en-US" sz="2400">
              <a:solidFill>
                <a:schemeClr val="dk2"/>
              </a:solidFill>
              <a:highlight>
                <a:srgbClr val="FFFFFF"/>
              </a:highlight>
              <a:latin typeface="Calibri"/>
              <a:ea typeface="Calibri"/>
              <a:cs typeface="Calibri"/>
            </a:endParaRPr>
          </a:p>
          <a:p>
            <a:pPr marL="724535" lvl="1" indent="-285750">
              <a:buFont typeface="Arial"/>
              <a:buChar char="•"/>
            </a:pPr>
            <a:r>
              <a:rPr lang="en-US" sz="2400" b="1" u="sng">
                <a:solidFill>
                  <a:schemeClr val="dk2"/>
                </a:solidFill>
                <a:highlight>
                  <a:srgbClr val="FFFFFF"/>
                </a:highlight>
                <a:latin typeface="Calibri"/>
                <a:cs typeface="Calibri"/>
              </a:rPr>
              <a:t>How do you like to stay engaged with NH’s CPRG process? Multiple choice:</a:t>
            </a:r>
            <a:endParaRPr lang="en-US" sz="2400" b="1" u="sng">
              <a:solidFill>
                <a:schemeClr val="dk2"/>
              </a:solidFill>
              <a:highlight>
                <a:srgbClr val="FFFFFF"/>
              </a:highlight>
              <a:latin typeface="Calibri"/>
              <a:ea typeface="Calibri"/>
              <a:cs typeface="Calibri"/>
            </a:endParaRPr>
          </a:p>
          <a:p>
            <a:pPr marL="962025" lvl="2" indent="-285750">
              <a:buFont typeface="Arial"/>
              <a:buChar char="•"/>
            </a:pPr>
            <a:r>
              <a:rPr lang="en-US" sz="2400" i="1">
                <a:solidFill>
                  <a:schemeClr val="dk2"/>
                </a:solidFill>
                <a:highlight>
                  <a:srgbClr val="FFFFFF"/>
                </a:highlight>
                <a:latin typeface="Calibri"/>
                <a:cs typeface="Calibri"/>
              </a:rPr>
              <a:t>Online update sessions</a:t>
            </a:r>
            <a:endParaRPr lang="en-US" sz="2400" i="1">
              <a:solidFill>
                <a:schemeClr val="dk2"/>
              </a:solidFill>
              <a:highlight>
                <a:srgbClr val="FFFFFF"/>
              </a:highlight>
              <a:latin typeface="Calibri"/>
              <a:ea typeface="Calibri"/>
              <a:cs typeface="Calibri"/>
            </a:endParaRPr>
          </a:p>
          <a:p>
            <a:pPr marL="962025" lvl="2" indent="-285750">
              <a:buFont typeface="Arial"/>
              <a:buChar char="•"/>
            </a:pPr>
            <a:r>
              <a:rPr lang="en-US" sz="2400" i="1">
                <a:solidFill>
                  <a:schemeClr val="dk2"/>
                </a:solidFill>
                <a:highlight>
                  <a:srgbClr val="FFFFFF"/>
                </a:highlight>
                <a:latin typeface="Calibri"/>
                <a:cs typeface="Calibri"/>
              </a:rPr>
              <a:t>NH DES to come give a presentation at my work / community group / coalition</a:t>
            </a:r>
            <a:endParaRPr lang="en-US" sz="2400" i="1">
              <a:solidFill>
                <a:schemeClr val="dk2"/>
              </a:solidFill>
              <a:highlight>
                <a:srgbClr val="FFFFFF"/>
              </a:highlight>
              <a:latin typeface="Calibri"/>
              <a:ea typeface="Calibri"/>
              <a:cs typeface="Calibri"/>
            </a:endParaRPr>
          </a:p>
          <a:p>
            <a:pPr marL="962025" lvl="2" indent="-285750">
              <a:buFont typeface="Arial"/>
              <a:buChar char="•"/>
            </a:pPr>
            <a:r>
              <a:rPr lang="en-US" sz="2400" i="1">
                <a:solidFill>
                  <a:schemeClr val="dk2"/>
                </a:solidFill>
                <a:highlight>
                  <a:srgbClr val="FFFFFF"/>
                </a:highlight>
                <a:latin typeface="Calibri"/>
                <a:cs typeface="Calibri"/>
              </a:rPr>
              <a:t>In person community conversations and opportunities to connect with other people working on NH’s emissions reduction</a:t>
            </a:r>
            <a:endParaRPr lang="en-US" sz="2400" i="1">
              <a:solidFill>
                <a:schemeClr val="dk2"/>
              </a:solidFill>
              <a:highlight>
                <a:srgbClr val="FFFFFF"/>
              </a:highlight>
              <a:latin typeface="Calibri"/>
              <a:ea typeface="Calibri"/>
              <a:cs typeface="Calibri"/>
            </a:endParaRPr>
          </a:p>
          <a:p>
            <a:pPr marL="962025" lvl="2" indent="-285750">
              <a:buFont typeface="Arial"/>
              <a:buChar char="•"/>
            </a:pPr>
            <a:r>
              <a:rPr lang="en-US" sz="2400" i="1">
                <a:solidFill>
                  <a:schemeClr val="dk2"/>
                </a:solidFill>
                <a:highlight>
                  <a:srgbClr val="FFFFFF"/>
                </a:highlight>
                <a:latin typeface="Calibri"/>
                <a:cs typeface="Calibri"/>
              </a:rPr>
              <a:t>Other?</a:t>
            </a:r>
            <a:endParaRPr lang="en-US" sz="2400" i="1">
              <a:solidFill>
                <a:schemeClr val="dk2"/>
              </a:solidFill>
              <a:highlight>
                <a:srgbClr val="FFFFFF"/>
              </a:highlight>
              <a:latin typeface="Calibri"/>
              <a:ea typeface="Calibri"/>
              <a:cs typeface="Calibri"/>
            </a:endParaRPr>
          </a:p>
          <a:p>
            <a:pPr marL="724535" lvl="1" indent="-285750">
              <a:buFont typeface="Arial"/>
              <a:buChar char="•"/>
            </a:pPr>
            <a:r>
              <a:rPr lang="en-US" sz="2400" b="1" u="sng">
                <a:solidFill>
                  <a:schemeClr val="dk2"/>
                </a:solidFill>
                <a:highlight>
                  <a:srgbClr val="FFFFFF"/>
                </a:highlight>
                <a:latin typeface="Calibri"/>
                <a:cs typeface="Calibri"/>
              </a:rPr>
              <a:t>Your suggestions:</a:t>
            </a:r>
            <a:endParaRPr lang="en-US" sz="2400" u="sng">
              <a:solidFill>
                <a:schemeClr val="dk2"/>
              </a:solidFill>
              <a:highlight>
                <a:srgbClr val="FFFFFF"/>
              </a:highlight>
              <a:latin typeface="Calibri"/>
              <a:ea typeface="Calibri"/>
              <a:cs typeface="Calibri"/>
            </a:endParaRPr>
          </a:p>
          <a:p>
            <a:pPr marL="962025" lvl="2" indent="-285750">
              <a:buFont typeface="Arial"/>
              <a:buChar char="•"/>
            </a:pPr>
            <a:r>
              <a:rPr lang="en-US" sz="2400" i="1">
                <a:solidFill>
                  <a:schemeClr val="dk2"/>
                </a:solidFill>
                <a:highlight>
                  <a:srgbClr val="FFFFFF"/>
                </a:highlight>
                <a:latin typeface="Calibri"/>
                <a:cs typeface="Calibri"/>
              </a:rPr>
              <a:t>What groups to involve if the implementation grants are approved?</a:t>
            </a:r>
            <a:endParaRPr lang="en-US" sz="2400" i="1">
              <a:solidFill>
                <a:schemeClr val="dk2"/>
              </a:solidFill>
              <a:highlight>
                <a:srgbClr val="FFFFFF"/>
              </a:highlight>
              <a:latin typeface="Calibri"/>
              <a:ea typeface="Calibri"/>
              <a:cs typeface="Calibri"/>
            </a:endParaRPr>
          </a:p>
          <a:p>
            <a:pPr marL="962025" lvl="2" indent="-285750">
              <a:buFont typeface="Arial"/>
              <a:buChar char="•"/>
            </a:pPr>
            <a:r>
              <a:rPr lang="en-US" sz="2400" i="1">
                <a:solidFill>
                  <a:schemeClr val="dk2"/>
                </a:solidFill>
                <a:highlight>
                  <a:srgbClr val="FFFFFF"/>
                </a:highlight>
                <a:latin typeface="Calibri"/>
                <a:cs typeface="Calibri"/>
              </a:rPr>
              <a:t>What groups to involve in ongoing CCAP engagement?</a:t>
            </a:r>
            <a:endParaRPr lang="en-US" sz="2400" i="1">
              <a:solidFill>
                <a:schemeClr val="dk2"/>
              </a:solidFill>
              <a:highlight>
                <a:srgbClr val="FFFFFF"/>
              </a:highlight>
              <a:latin typeface="Calibri"/>
              <a:ea typeface="Calibri"/>
              <a:cs typeface="Calibri"/>
            </a:endParaRPr>
          </a:p>
          <a:p>
            <a:pPr marL="0" indent="0">
              <a:buNone/>
            </a:pPr>
            <a:endParaRPr lang="en-US" sz="2400" b="1">
              <a:solidFill>
                <a:schemeClr val="dk2"/>
              </a:solidFill>
              <a:highlight>
                <a:srgbClr val="FFFFFF"/>
              </a:highlight>
              <a:latin typeface="Calibri"/>
              <a:cs typeface="Calibri"/>
            </a:endParaRPr>
          </a:p>
          <a:p>
            <a:pPr marL="0" indent="0">
              <a:buNone/>
            </a:pPr>
            <a:endParaRPr lang="en-US" sz="2400" b="1">
              <a:solidFill>
                <a:schemeClr val="dk2"/>
              </a:solidFill>
              <a:highlight>
                <a:srgbClr val="FFFFFF"/>
              </a:highlight>
              <a:latin typeface="Calibri"/>
              <a:cs typeface="Calibri"/>
            </a:endParaRPr>
          </a:p>
        </p:txBody>
      </p:sp>
      <p:pic>
        <p:nvPicPr>
          <p:cNvPr id="308" name="Google Shape;308;p4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593658" y="156047"/>
            <a:ext cx="1457393" cy="803312"/>
          </a:xfrm>
          <a:prstGeom prst="rect">
            <a:avLst/>
          </a:prstGeom>
          <a:noFill/>
          <a:ln>
            <a:noFill/>
          </a:ln>
        </p:spPr>
      </p:pic>
      <p:pic>
        <p:nvPicPr>
          <p:cNvPr id="2" name="Google Shape;293;p42" descr="New Hampshire Listens Logo">
            <a:extLst>
              <a:ext uri="{FF2B5EF4-FFF2-40B4-BE49-F238E27FC236}">
                <a16:creationId xmlns:a16="http://schemas.microsoft.com/office/drawing/2014/main" id="{CB649784-3068-C021-3C34-4E2D4FF5D9DD}"/>
              </a:ex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10845132" y="5359275"/>
            <a:ext cx="1017336" cy="1133600"/>
          </a:xfrm>
          <a:prstGeom prst="rect">
            <a:avLst/>
          </a:prstGeom>
          <a:noFill/>
          <a:ln>
            <a:noFill/>
          </a:ln>
        </p:spPr>
      </p:pic>
    </p:spTree>
    <p:extLst>
      <p:ext uri="{BB962C8B-B14F-4D97-AF65-F5344CB8AC3E}">
        <p14:creationId xmlns:p14="http://schemas.microsoft.com/office/powerpoint/2010/main" val="1130934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2AE0B-1218-211B-E101-475EDFC44075}"/>
              </a:ext>
            </a:extLst>
          </p:cNvPr>
          <p:cNvSpPr>
            <a:spLocks noGrp="1"/>
          </p:cNvSpPr>
          <p:nvPr>
            <p:ph type="title"/>
          </p:nvPr>
        </p:nvSpPr>
        <p:spPr>
          <a:xfrm>
            <a:off x="1410027" y="673652"/>
            <a:ext cx="9371949" cy="803312"/>
          </a:xfrm>
        </p:spPr>
        <p:txBody>
          <a:bodyPr/>
          <a:lstStyle/>
          <a:p>
            <a:r>
              <a:rPr lang="en-US" b="1" dirty="0"/>
              <a:t>Contact our Team</a:t>
            </a:r>
          </a:p>
        </p:txBody>
      </p:sp>
      <p:sp>
        <p:nvSpPr>
          <p:cNvPr id="5" name="Content Placeholder 4">
            <a:extLst>
              <a:ext uri="{FF2B5EF4-FFF2-40B4-BE49-F238E27FC236}">
                <a16:creationId xmlns:a16="http://schemas.microsoft.com/office/drawing/2014/main" id="{F6B27B7B-23D9-119E-7E30-1BE04D6A395D}"/>
              </a:ext>
            </a:extLst>
          </p:cNvPr>
          <p:cNvSpPr>
            <a:spLocks noGrp="1"/>
          </p:cNvSpPr>
          <p:nvPr>
            <p:ph sz="half" idx="1"/>
          </p:nvPr>
        </p:nvSpPr>
        <p:spPr>
          <a:xfrm>
            <a:off x="1409701" y="1626905"/>
            <a:ext cx="4610099" cy="4620682"/>
          </a:xfrm>
        </p:spPr>
        <p:txBody>
          <a:bodyPr>
            <a:normAutofit lnSpcReduction="10000"/>
          </a:bodyPr>
          <a:lstStyle/>
          <a:p>
            <a:pPr marL="0" lvl="0" indent="0" rtl="0">
              <a:spcBef>
                <a:spcPts val="0"/>
              </a:spcBef>
              <a:spcAft>
                <a:spcPts val="0"/>
              </a:spcAft>
              <a:buSzPts val="1100"/>
              <a:buNone/>
            </a:pPr>
            <a:r>
              <a:rPr lang="en-US" sz="3200" b="1" dirty="0">
                <a:solidFill>
                  <a:schemeClr val="tx2"/>
                </a:solidFill>
                <a:latin typeface="Corbel"/>
                <a:ea typeface="Corbel"/>
                <a:cs typeface="Corbel"/>
                <a:sym typeface="Corbel"/>
              </a:rPr>
              <a:t>INVITE US to YOUR MEETINGS, GROUPS etc.</a:t>
            </a:r>
            <a:endParaRPr lang="en-US" sz="3200" b="1" dirty="0">
              <a:solidFill>
                <a:schemeClr val="tx2"/>
              </a:solidFill>
              <a:latin typeface="Corbel"/>
              <a:ea typeface="Corbel"/>
              <a:cs typeface="Corbel"/>
            </a:endParaRPr>
          </a:p>
          <a:p>
            <a:pPr marL="0" lvl="0" indent="0" rtl="0">
              <a:spcBef>
                <a:spcPts val="0"/>
              </a:spcBef>
              <a:spcAft>
                <a:spcPts val="0"/>
              </a:spcAft>
              <a:buSzPts val="1100"/>
              <a:buNone/>
            </a:pPr>
            <a:endParaRPr lang="en-US" b="1" dirty="0">
              <a:solidFill>
                <a:schemeClr val="tx2"/>
              </a:solidFill>
              <a:latin typeface="Corbel"/>
              <a:ea typeface="Corbel"/>
              <a:cs typeface="Corbel"/>
              <a:sym typeface="Corbel"/>
            </a:endParaRPr>
          </a:p>
          <a:p>
            <a:pPr marL="0" indent="0">
              <a:lnSpc>
                <a:spcPct val="115000"/>
              </a:lnSpc>
              <a:buNone/>
            </a:pPr>
            <a:r>
              <a:rPr lang="en-US" sz="2000" b="1" dirty="0">
                <a:solidFill>
                  <a:schemeClr val="tx2"/>
                </a:solidFill>
                <a:latin typeface="Corbel"/>
                <a:ea typeface="Corbel"/>
                <a:cs typeface="Corbel"/>
                <a:sym typeface="Corbel"/>
              </a:rPr>
              <a:t>We are in Year 1 of the Climate Pollution Reduction Grant Planning work. </a:t>
            </a:r>
          </a:p>
          <a:p>
            <a:pPr marL="0" indent="0">
              <a:lnSpc>
                <a:spcPct val="114999"/>
              </a:lnSpc>
              <a:buNone/>
            </a:pPr>
            <a:endParaRPr lang="en-US" sz="2000" b="1" dirty="0">
              <a:solidFill>
                <a:schemeClr val="tx2"/>
              </a:solidFill>
              <a:latin typeface="Corbel"/>
              <a:ea typeface="Corbel"/>
              <a:cs typeface="Corbel"/>
              <a:sym typeface="Corbel"/>
            </a:endParaRPr>
          </a:p>
          <a:p>
            <a:pPr marL="0" indent="0">
              <a:lnSpc>
                <a:spcPct val="115000"/>
              </a:lnSpc>
              <a:buNone/>
            </a:pPr>
            <a:r>
              <a:rPr lang="en-US" sz="2400" b="1" dirty="0">
                <a:solidFill>
                  <a:schemeClr val="tx2"/>
                </a:solidFill>
                <a:latin typeface="Corbel"/>
                <a:ea typeface="Corbel"/>
                <a:cs typeface="Corbel"/>
                <a:sym typeface="Corbel"/>
              </a:rPr>
              <a:t>We can visit your groups as we move toward Implementation Grants and Comprehensive Climate Action Plan. </a:t>
            </a:r>
            <a:endParaRPr lang="en-US" sz="2800" b="1" dirty="0">
              <a:solidFill>
                <a:schemeClr val="tx2"/>
              </a:solidFill>
              <a:latin typeface="Corbel"/>
              <a:ea typeface="Corbel"/>
              <a:cs typeface="Corbel"/>
              <a:sym typeface="Corbel"/>
            </a:endParaRPr>
          </a:p>
          <a:p>
            <a:pPr marL="0" indent="0">
              <a:buNone/>
            </a:pPr>
            <a:endParaRPr lang="en-US" dirty="0"/>
          </a:p>
        </p:txBody>
      </p:sp>
      <p:sp>
        <p:nvSpPr>
          <p:cNvPr id="8" name="Content Placeholder 7">
            <a:extLst>
              <a:ext uri="{FF2B5EF4-FFF2-40B4-BE49-F238E27FC236}">
                <a16:creationId xmlns:a16="http://schemas.microsoft.com/office/drawing/2014/main" id="{4F1662F2-E160-1A5A-14D7-1C8130320A2B}"/>
              </a:ext>
            </a:extLst>
          </p:cNvPr>
          <p:cNvSpPr txBox="1">
            <a:spLocks noGrp="1"/>
          </p:cNvSpPr>
          <p:nvPr>
            <p:ph sz="half" idx="2"/>
          </p:nvPr>
        </p:nvSpPr>
        <p:spPr>
          <a:xfrm>
            <a:off x="6172201" y="845589"/>
            <a:ext cx="4609775"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nSpc>
                <a:spcPct val="100000"/>
              </a:lnSpc>
              <a:spcBef>
                <a:spcPts val="0"/>
              </a:spcBef>
              <a:buNone/>
            </a:pPr>
            <a:r>
              <a:rPr lang="en" sz="1800" b="1" dirty="0">
                <a:solidFill>
                  <a:schemeClr val="dk2"/>
                </a:solidFill>
              </a:rPr>
              <a:t>Kurt Yuengling</a:t>
            </a:r>
            <a:endParaRPr lang="en-US" sz="1800" dirty="0">
              <a:solidFill>
                <a:schemeClr val="dk2"/>
              </a:solidFill>
            </a:endParaRPr>
          </a:p>
          <a:p>
            <a:pPr marL="0" indent="0">
              <a:lnSpc>
                <a:spcPct val="100000"/>
              </a:lnSpc>
              <a:spcBef>
                <a:spcPts val="0"/>
              </a:spcBef>
              <a:buNone/>
            </a:pPr>
            <a:r>
              <a:rPr lang="en" sz="1800" dirty="0">
                <a:solidFill>
                  <a:schemeClr val="dk2"/>
                </a:solidFill>
              </a:rPr>
              <a:t>Community Engagement Specialist</a:t>
            </a:r>
            <a:endParaRPr lang="en-US" sz="1800" dirty="0">
              <a:solidFill>
                <a:schemeClr val="dk2"/>
              </a:solidFill>
            </a:endParaRPr>
          </a:p>
          <a:p>
            <a:pPr marL="0" indent="0">
              <a:lnSpc>
                <a:spcPct val="100000"/>
              </a:lnSpc>
              <a:spcBef>
                <a:spcPts val="0"/>
              </a:spcBef>
              <a:buNone/>
            </a:pPr>
            <a:r>
              <a:rPr lang="en" sz="1800" dirty="0">
                <a:solidFill>
                  <a:schemeClr val="dk2"/>
                </a:solidFill>
              </a:rPr>
              <a:t>Environmental Health Program,  Air Resources Division, NHDES</a:t>
            </a:r>
            <a:endParaRPr lang="en-US" sz="1800" dirty="0">
              <a:solidFill>
                <a:schemeClr val="dk2"/>
              </a:solidFill>
            </a:endParaRPr>
          </a:p>
          <a:p>
            <a:pPr marL="0" indent="0">
              <a:lnSpc>
                <a:spcPct val="100000"/>
              </a:lnSpc>
              <a:spcBef>
                <a:spcPts val="0"/>
              </a:spcBef>
              <a:buNone/>
            </a:pPr>
            <a:r>
              <a:rPr lang="en" sz="1800" dirty="0">
                <a:solidFill>
                  <a:srgbClr val="2A6CB2"/>
                </a:solidFill>
                <a:hlinkClick r:id="rId2">
                  <a:extLst>
                    <a:ext uri="{A12FA001-AC4F-418D-AE19-62706E023703}">
                      <ahyp:hlinkClr xmlns:ahyp="http://schemas.microsoft.com/office/drawing/2018/hyperlinkcolor" val="tx"/>
                    </a:ext>
                  </a:extLst>
                </a:hlinkClick>
              </a:rPr>
              <a:t>kurt.r.yuengling@des.nh.gov</a:t>
            </a:r>
            <a:endParaRPr lang="en" sz="1800" dirty="0">
              <a:solidFill>
                <a:srgbClr val="2A6CB2"/>
              </a:solidFill>
            </a:endParaRPr>
          </a:p>
          <a:p>
            <a:pPr marL="0" indent="0">
              <a:lnSpc>
                <a:spcPct val="100000"/>
              </a:lnSpc>
              <a:spcBef>
                <a:spcPts val="0"/>
              </a:spcBef>
              <a:buNone/>
            </a:pPr>
            <a:endParaRPr lang="en-US" sz="1800" dirty="0">
              <a:latin typeface="Calibri"/>
              <a:cs typeface="Calibri"/>
            </a:endParaRPr>
          </a:p>
          <a:p>
            <a:pPr marL="0" indent="0">
              <a:lnSpc>
                <a:spcPct val="100000"/>
              </a:lnSpc>
              <a:spcBef>
                <a:spcPts val="0"/>
              </a:spcBef>
              <a:buNone/>
            </a:pPr>
            <a:r>
              <a:rPr lang="en" sz="1800" b="1" dirty="0">
                <a:solidFill>
                  <a:srgbClr val="1B1B1B"/>
                </a:solidFill>
              </a:rPr>
              <a:t>Carrie Portrie</a:t>
            </a:r>
            <a:endParaRPr lang="en-US" sz="1800" dirty="0"/>
          </a:p>
          <a:p>
            <a:pPr marL="0" indent="0">
              <a:lnSpc>
                <a:spcPct val="100000"/>
              </a:lnSpc>
              <a:spcBef>
                <a:spcPts val="0"/>
              </a:spcBef>
              <a:buNone/>
            </a:pPr>
            <a:r>
              <a:rPr lang="en" sz="1800" dirty="0">
                <a:solidFill>
                  <a:srgbClr val="1B1B1B"/>
                </a:solidFill>
              </a:rPr>
              <a:t>Research Assistant Professor and Program Manager </a:t>
            </a:r>
            <a:endParaRPr lang="en-US" sz="1800" dirty="0"/>
          </a:p>
          <a:p>
            <a:pPr marL="0" indent="0">
              <a:lnSpc>
                <a:spcPct val="100000"/>
              </a:lnSpc>
              <a:spcBef>
                <a:spcPts val="0"/>
              </a:spcBef>
              <a:buNone/>
            </a:pPr>
            <a:r>
              <a:rPr lang="en" sz="1800" dirty="0">
                <a:solidFill>
                  <a:srgbClr val="1B1B1B"/>
                </a:solidFill>
              </a:rPr>
              <a:t>New Hampshire Listens, Carsey School of Public Policy</a:t>
            </a:r>
            <a:endParaRPr lang="en-US" sz="1800" dirty="0"/>
          </a:p>
          <a:p>
            <a:pPr marL="0" indent="0">
              <a:lnSpc>
                <a:spcPct val="100000"/>
              </a:lnSpc>
              <a:spcBef>
                <a:spcPts val="0"/>
              </a:spcBef>
              <a:buNone/>
            </a:pPr>
            <a:r>
              <a:rPr lang="en" sz="1800" dirty="0">
                <a:hlinkClick r:id="rId3"/>
              </a:rPr>
              <a:t>Carrie.Portrie@unh.edu</a:t>
            </a:r>
            <a:r>
              <a:rPr lang="en" sz="1800" dirty="0">
                <a:solidFill>
                  <a:schemeClr val="dk1"/>
                </a:solidFill>
              </a:rPr>
              <a:t> </a:t>
            </a:r>
          </a:p>
          <a:p>
            <a:pPr marL="0" indent="0">
              <a:lnSpc>
                <a:spcPct val="100000"/>
              </a:lnSpc>
              <a:spcBef>
                <a:spcPts val="0"/>
              </a:spcBef>
              <a:buNone/>
            </a:pPr>
            <a:endParaRPr lang="en-US" sz="1800" dirty="0">
              <a:solidFill>
                <a:schemeClr val="dk1"/>
              </a:solidFill>
            </a:endParaRPr>
          </a:p>
          <a:p>
            <a:pPr marL="0" indent="0">
              <a:lnSpc>
                <a:spcPct val="100000"/>
              </a:lnSpc>
              <a:spcBef>
                <a:spcPts val="0"/>
              </a:spcBef>
              <a:buNone/>
            </a:pPr>
            <a:r>
              <a:rPr lang="en" sz="1800" b="1" dirty="0">
                <a:solidFill>
                  <a:srgbClr val="1B1B1B"/>
                </a:solidFill>
              </a:rPr>
              <a:t>Mikayla Townsend</a:t>
            </a:r>
            <a:endParaRPr lang="en-US" sz="2800" dirty="0"/>
          </a:p>
          <a:p>
            <a:pPr marL="0" indent="0">
              <a:lnSpc>
                <a:spcPct val="100000"/>
              </a:lnSpc>
              <a:spcBef>
                <a:spcPts val="0"/>
              </a:spcBef>
              <a:buNone/>
            </a:pPr>
            <a:r>
              <a:rPr lang="en" sz="1800" dirty="0">
                <a:solidFill>
                  <a:srgbClr val="1B1B1B"/>
                </a:solidFill>
              </a:rPr>
              <a:t>Program Coordinator</a:t>
            </a:r>
            <a:endParaRPr lang="en-US" sz="2800" dirty="0"/>
          </a:p>
          <a:p>
            <a:pPr marL="0" indent="0">
              <a:lnSpc>
                <a:spcPct val="100000"/>
              </a:lnSpc>
              <a:spcBef>
                <a:spcPts val="0"/>
              </a:spcBef>
              <a:buNone/>
            </a:pPr>
            <a:r>
              <a:rPr lang="en" sz="1800" dirty="0">
                <a:solidFill>
                  <a:srgbClr val="1B1B1B"/>
                </a:solidFill>
              </a:rPr>
              <a:t>New Hampshire Listens, Carsey School of Public Policy</a:t>
            </a:r>
            <a:endParaRPr lang="en-US" sz="1800" dirty="0"/>
          </a:p>
          <a:p>
            <a:pPr marL="0" indent="0">
              <a:lnSpc>
                <a:spcPct val="100000"/>
              </a:lnSpc>
              <a:spcBef>
                <a:spcPts val="0"/>
              </a:spcBef>
              <a:buNone/>
            </a:pPr>
            <a:r>
              <a:rPr lang="en" sz="1800" dirty="0">
                <a:hlinkClick r:id="rId3"/>
              </a:rPr>
              <a:t>Mikayla.Townsend@unh.edu</a:t>
            </a:r>
            <a:r>
              <a:rPr lang="en" sz="1800" dirty="0">
                <a:solidFill>
                  <a:schemeClr val="dk1"/>
                </a:solidFill>
              </a:rPr>
              <a:t> </a:t>
            </a:r>
          </a:p>
          <a:p>
            <a:pPr marL="0" indent="0">
              <a:lnSpc>
                <a:spcPct val="100000"/>
              </a:lnSpc>
              <a:spcBef>
                <a:spcPts val="0"/>
              </a:spcBef>
              <a:buNone/>
            </a:pPr>
            <a:endParaRPr lang="en" sz="1800" dirty="0">
              <a:solidFill>
                <a:schemeClr val="dk1"/>
              </a:solidFill>
            </a:endParaRPr>
          </a:p>
          <a:p>
            <a:pPr marL="0" indent="0">
              <a:lnSpc>
                <a:spcPct val="100000"/>
              </a:lnSpc>
              <a:spcBef>
                <a:spcPts val="0"/>
              </a:spcBef>
              <a:buNone/>
            </a:pPr>
            <a:r>
              <a:rPr lang="en-US" sz="1800" dirty="0">
                <a:solidFill>
                  <a:srgbClr val="004785"/>
                </a:solidFill>
                <a:latin typeface="Calibri"/>
              </a:rPr>
              <a:t>Contact NH DES at: </a:t>
            </a:r>
            <a:r>
              <a:rPr lang="en-US" sz="1800" dirty="0" err="1">
                <a:solidFill>
                  <a:srgbClr val="004785"/>
                </a:solidFill>
                <a:latin typeface="Calibri"/>
              </a:rPr>
              <a:t>cprg@des.nh.gov</a:t>
            </a:r>
            <a:endParaRPr lang="en-US" sz="1800" dirty="0">
              <a:solidFill>
                <a:schemeClr val="dk1"/>
              </a:solidFill>
            </a:endParaRPr>
          </a:p>
        </p:txBody>
      </p:sp>
      <p:pic>
        <p:nvPicPr>
          <p:cNvPr id="9" name="Google Shape;629;p69">
            <a:extLst>
              <a:ext uri="{FF2B5EF4-FFF2-40B4-BE49-F238E27FC236}">
                <a16:creationId xmlns:a16="http://schemas.microsoft.com/office/drawing/2014/main" id="{D90F1535-39F5-ABEF-5CEA-F2FA59D78604}"/>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593658" y="156047"/>
            <a:ext cx="1457393" cy="803312"/>
          </a:xfrm>
          <a:prstGeom prst="rect">
            <a:avLst/>
          </a:prstGeom>
          <a:noFill/>
          <a:ln>
            <a:noFill/>
          </a:ln>
        </p:spPr>
      </p:pic>
      <p:pic>
        <p:nvPicPr>
          <p:cNvPr id="10" name="Google Shape;293;p42" descr="New Hampshire Listens Logo">
            <a:extLst>
              <a:ext uri="{FF2B5EF4-FFF2-40B4-BE49-F238E27FC236}">
                <a16:creationId xmlns:a16="http://schemas.microsoft.com/office/drawing/2014/main" id="{3B2A0AEC-BE9B-0428-351C-ED58E108DB23}"/>
              </a:ext>
              <a:ext uri="{C183D7F6-B498-43B3-948B-1728B52AA6E4}">
                <adec:decorative xmlns:adec="http://schemas.microsoft.com/office/drawing/2017/decorative" val="0"/>
              </a:ext>
            </a:extLst>
          </p:cNvPr>
          <p:cNvPicPr preferRelativeResize="0"/>
          <p:nvPr/>
        </p:nvPicPr>
        <p:blipFill rotWithShape="1">
          <a:blip r:embed="rId5">
            <a:alphaModFix/>
          </a:blip>
          <a:srcRect/>
          <a:stretch/>
        </p:blipFill>
        <p:spPr>
          <a:xfrm>
            <a:off x="10691302" y="5113987"/>
            <a:ext cx="1017336" cy="1133600"/>
          </a:xfrm>
          <a:prstGeom prst="rect">
            <a:avLst/>
          </a:prstGeom>
          <a:noFill/>
          <a:ln>
            <a:noFill/>
          </a:ln>
        </p:spPr>
      </p:pic>
    </p:spTree>
    <p:extLst>
      <p:ext uri="{BB962C8B-B14F-4D97-AF65-F5344CB8AC3E}">
        <p14:creationId xmlns:p14="http://schemas.microsoft.com/office/powerpoint/2010/main" val="2183343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B3A9BEA-5A4F-3F40-4F0B-E04E4D545E05}"/>
              </a:ext>
            </a:extLst>
          </p:cNvPr>
          <p:cNvSpPr>
            <a:spLocks noGrp="1"/>
          </p:cNvSpPr>
          <p:nvPr>
            <p:ph type="body" idx="1"/>
          </p:nvPr>
        </p:nvSpPr>
        <p:spPr>
          <a:xfrm>
            <a:off x="485360" y="2355574"/>
            <a:ext cx="5120310" cy="1344337"/>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algn="ctr"/>
            <a:r>
              <a:rPr lang="en-US" sz="2800" dirty="0">
                <a:latin typeface="Calibri" panose="020F0502020204030204" pitchFamily="34" charset="0"/>
                <a:cs typeface="Calibri" panose="020F0502020204030204" pitchFamily="34" charset="0"/>
                <a:hlinkClick r:id="rId2"/>
              </a:rPr>
              <a:t>NHDES CPRG webpage</a:t>
            </a:r>
            <a:endParaRPr lang="en-US" sz="2800" dirty="0">
              <a:latin typeface="Calibri" panose="020F0502020204030204" pitchFamily="34" charset="0"/>
              <a:cs typeface="Calibri" panose="020F0502020204030204" pitchFamily="34" charset="0"/>
            </a:endParaRPr>
          </a:p>
        </p:txBody>
      </p:sp>
      <p:sp>
        <p:nvSpPr>
          <p:cNvPr id="13" name="Text Placeholder 4">
            <a:extLst>
              <a:ext uri="{FF2B5EF4-FFF2-40B4-BE49-F238E27FC236}">
                <a16:creationId xmlns:a16="http://schemas.microsoft.com/office/drawing/2014/main" id="{71C858B3-33A7-A466-6714-283B54F8E78C}"/>
              </a:ext>
            </a:extLst>
          </p:cNvPr>
          <p:cNvSpPr>
            <a:spLocks noGrp="1"/>
          </p:cNvSpPr>
          <p:nvPr>
            <p:ph type="body" sz="quarter" idx="3"/>
          </p:nvPr>
        </p:nvSpPr>
        <p:spPr>
          <a:xfrm>
            <a:off x="6013610" y="2424078"/>
            <a:ext cx="5292152" cy="1207327"/>
          </a:xfrm>
          <a:ln>
            <a:noFill/>
          </a:ln>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en-US" sz="2800" dirty="0">
                <a:latin typeface="Calibri"/>
                <a:ea typeface="Calibri"/>
                <a:cs typeface="Calibri"/>
                <a:hlinkClick r:id="rId3"/>
              </a:rPr>
              <a:t>UNH NH Listens CPRG webpage</a:t>
            </a:r>
          </a:p>
        </p:txBody>
      </p:sp>
      <p:pic>
        <p:nvPicPr>
          <p:cNvPr id="5" name="Content Placeholder 4" descr="QR code for link to NHDES CPRG webpage:  https://www.des.nh.gov/climate-and-sustainability/climate-change/climate-pollution-reduction-grants">
            <a:extLst>
              <a:ext uri="{FF2B5EF4-FFF2-40B4-BE49-F238E27FC236}">
                <a16:creationId xmlns:a16="http://schemas.microsoft.com/office/drawing/2014/main" id="{65FE6B76-CA36-C244-7FA5-C2BAD38B8FF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131115" y="3429000"/>
            <a:ext cx="1828800" cy="1828800"/>
          </a:xfrm>
          <a:prstGeom prst="rect">
            <a:avLst/>
          </a:prstGeom>
        </p:spPr>
      </p:pic>
      <p:pic>
        <p:nvPicPr>
          <p:cNvPr id="6" name="Content Placeholder 5" descr="QR code for the CPRG website&#10;&#10;">
            <a:extLst>
              <a:ext uri="{FF2B5EF4-FFF2-40B4-BE49-F238E27FC236}">
                <a16:creationId xmlns:a16="http://schemas.microsoft.com/office/drawing/2014/main" id="{B8A5C328-9A8B-D8D0-CFAB-EF340DAB6E0B}"/>
              </a:ext>
            </a:extLst>
          </p:cNvPr>
          <p:cNvPicPr>
            <a:picLocks noGrp="1" noChangeAspect="1"/>
          </p:cNvPicPr>
          <p:nvPr>
            <p:ph sz="quarter" idx="4"/>
          </p:nvPr>
        </p:nvPicPr>
        <p:blipFill>
          <a:blip r:embed="rId5"/>
          <a:stretch>
            <a:fillRect/>
          </a:stretch>
        </p:blipFill>
        <p:spPr>
          <a:xfrm>
            <a:off x="7745286" y="3435499"/>
            <a:ext cx="1828800" cy="1828800"/>
          </a:xfrm>
          <a:prstGeom prst="rect">
            <a:avLst/>
          </a:prstGeom>
        </p:spPr>
      </p:pic>
      <p:pic>
        <p:nvPicPr>
          <p:cNvPr id="10" name="Google Shape;180;p29" descr="logo - University of New Hampshire&#10;text - University of New Hampshire Carsey School of Public Policy">
            <a:extLst>
              <a:ext uri="{FF2B5EF4-FFF2-40B4-BE49-F238E27FC236}">
                <a16:creationId xmlns:a16="http://schemas.microsoft.com/office/drawing/2014/main" id="{4355427D-C4AD-4AFC-7A8B-43A478101A65}"/>
              </a:ext>
            </a:extLst>
          </p:cNvPr>
          <p:cNvPicPr preferRelativeResize="0"/>
          <p:nvPr/>
        </p:nvPicPr>
        <p:blipFill rotWithShape="1">
          <a:blip r:embed="rId6">
            <a:alphaModFix/>
          </a:blip>
          <a:srcRect/>
          <a:stretch/>
        </p:blipFill>
        <p:spPr>
          <a:xfrm>
            <a:off x="6788426" y="1341252"/>
            <a:ext cx="2762387" cy="837348"/>
          </a:xfrm>
          <a:prstGeom prst="rect">
            <a:avLst/>
          </a:prstGeom>
          <a:noFill/>
          <a:ln>
            <a:noFill/>
          </a:ln>
        </p:spPr>
      </p:pic>
      <p:pic>
        <p:nvPicPr>
          <p:cNvPr id="12" name="Picture 11" descr="logo - New Hampshire Department of Environmental Services &#10;text - New Hampshire Department of Environmental Services&#10;(EnvSvcs-three-color)">
            <a:extLst>
              <a:ext uri="{FF2B5EF4-FFF2-40B4-BE49-F238E27FC236}">
                <a16:creationId xmlns:a16="http://schemas.microsoft.com/office/drawing/2014/main" id="{265B6084-7FBE-91A7-1B4D-CE05E3476DE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018" t="22260" r="4233" b="23841"/>
          <a:stretch/>
        </p:blipFill>
        <p:spPr bwMode="auto">
          <a:xfrm>
            <a:off x="1059545" y="705400"/>
            <a:ext cx="3214163" cy="1663024"/>
          </a:xfrm>
          <a:prstGeom prst="rect">
            <a:avLst/>
          </a:prstGeom>
          <a:noFill/>
          <a:ln>
            <a:noFill/>
          </a:ln>
        </p:spPr>
      </p:pic>
      <p:sp>
        <p:nvSpPr>
          <p:cNvPr id="4" name="TextBox 3">
            <a:extLst>
              <a:ext uri="{FF2B5EF4-FFF2-40B4-BE49-F238E27FC236}">
                <a16:creationId xmlns:a16="http://schemas.microsoft.com/office/drawing/2014/main" id="{8C9C2D57-2851-4781-475C-E31EA0520AFC}"/>
              </a:ext>
            </a:extLst>
          </p:cNvPr>
          <p:cNvSpPr txBox="1"/>
          <p:nvPr/>
        </p:nvSpPr>
        <p:spPr>
          <a:xfrm>
            <a:off x="3270323" y="5505134"/>
            <a:ext cx="5283525" cy="954107"/>
          </a:xfrm>
          <a:prstGeom prst="rect">
            <a:avLst/>
          </a:prstGeom>
          <a:noFill/>
        </p:spPr>
        <p:txBody>
          <a:bodyPr wrap="square">
            <a:spAutoFit/>
          </a:bodyPr>
          <a:lstStyle/>
          <a:p>
            <a:pPr algn="ctr"/>
            <a:r>
              <a:rPr lang="en-US" sz="2800" dirty="0">
                <a:solidFill>
                  <a:schemeClr val="accent2">
                    <a:lumMod val="75000"/>
                  </a:schemeClr>
                </a:solidFill>
                <a:latin typeface="Calibri" panose="020F0502020204030204" pitchFamily="34" charset="0"/>
                <a:cs typeface="Calibri" panose="020F0502020204030204" pitchFamily="34" charset="0"/>
              </a:rPr>
              <a:t>Contact the NHDES CPRG team at:  </a:t>
            </a:r>
          </a:p>
          <a:p>
            <a:pPr algn="ctr"/>
            <a:r>
              <a:rPr lang="en-US" sz="2800" dirty="0" err="1">
                <a:solidFill>
                  <a:schemeClr val="accent2">
                    <a:lumMod val="75000"/>
                  </a:schemeClr>
                </a:solidFill>
                <a:latin typeface="Calibri" panose="020F0502020204030204" pitchFamily="34" charset="0"/>
                <a:cs typeface="Calibri" panose="020F0502020204030204" pitchFamily="34" charset="0"/>
              </a:rPr>
              <a:t>cprg@des.nh.gov</a:t>
            </a:r>
            <a:endParaRPr lang="en-US" sz="2800" dirty="0">
              <a:solidFill>
                <a:schemeClr val="accent2">
                  <a:lumMod val="75000"/>
                </a:schemeClr>
              </a:solidFill>
            </a:endParaRPr>
          </a:p>
        </p:txBody>
      </p:sp>
      <p:sp>
        <p:nvSpPr>
          <p:cNvPr id="2" name="Title 1">
            <a:extLst>
              <a:ext uri="{FF2B5EF4-FFF2-40B4-BE49-F238E27FC236}">
                <a16:creationId xmlns:a16="http://schemas.microsoft.com/office/drawing/2014/main" id="{75E02241-F784-4275-E3D9-FAA7F3317CDC}"/>
              </a:ext>
            </a:extLst>
          </p:cNvPr>
          <p:cNvSpPr>
            <a:spLocks noGrp="1"/>
          </p:cNvSpPr>
          <p:nvPr>
            <p:ph type="title"/>
          </p:nvPr>
        </p:nvSpPr>
        <p:spPr>
          <a:xfrm>
            <a:off x="586409" y="326188"/>
            <a:ext cx="10992678" cy="707887"/>
          </a:xfrm>
        </p:spPr>
        <p:txBody>
          <a:bodyPr anchor="t">
            <a:normAutofit/>
          </a:bodyPr>
          <a:lstStyle/>
          <a:p>
            <a:pPr algn="ctr"/>
            <a:r>
              <a:rPr lang="en-US" b="1" dirty="0"/>
              <a:t>For more information:</a:t>
            </a:r>
          </a:p>
        </p:txBody>
      </p:sp>
      <p:pic>
        <p:nvPicPr>
          <p:cNvPr id="3" name="Google Shape;178;p29" descr="logo - New Hampshire Listens">
            <a:extLst>
              <a:ext uri="{FF2B5EF4-FFF2-40B4-BE49-F238E27FC236}">
                <a16:creationId xmlns:a16="http://schemas.microsoft.com/office/drawing/2014/main" id="{78B123E4-52B8-1BC3-2E31-78A4F5D0E1A7}"/>
              </a:ext>
            </a:extLst>
          </p:cNvPr>
          <p:cNvPicPr preferRelativeResize="0"/>
          <p:nvPr/>
        </p:nvPicPr>
        <p:blipFill rotWithShape="1">
          <a:blip r:embed="rId8">
            <a:alphaModFix/>
          </a:blip>
          <a:srcRect/>
          <a:stretch/>
        </p:blipFill>
        <p:spPr>
          <a:xfrm>
            <a:off x="10413062" y="5021408"/>
            <a:ext cx="1300640" cy="1429273"/>
          </a:xfrm>
          <a:prstGeom prst="rect">
            <a:avLst/>
          </a:prstGeom>
          <a:noFill/>
          <a:ln>
            <a:noFill/>
          </a:ln>
        </p:spPr>
      </p:pic>
    </p:spTree>
    <p:extLst>
      <p:ext uri="{BB962C8B-B14F-4D97-AF65-F5344CB8AC3E}">
        <p14:creationId xmlns:p14="http://schemas.microsoft.com/office/powerpoint/2010/main" val="3902369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4"/>
          <p:cNvSpPr txBox="1">
            <a:spLocks noGrp="1"/>
          </p:cNvSpPr>
          <p:nvPr>
            <p:ph type="title"/>
          </p:nvPr>
        </p:nvSpPr>
        <p:spPr>
          <a:xfrm>
            <a:off x="838200" y="365125"/>
            <a:ext cx="10515600" cy="1325600"/>
          </a:xfrm>
          <a:prstGeom prst="rect">
            <a:avLst/>
          </a:prstGeom>
          <a:noFill/>
          <a:ln>
            <a:noFill/>
          </a:ln>
        </p:spPr>
        <p:txBody>
          <a:bodyPr spcFirstLastPara="1" wrap="square" lIns="91425" tIns="45700" rIns="91425" bIns="45700" anchor="ctr" anchorCtr="0">
            <a:normAutofit/>
          </a:bodyPr>
          <a:lstStyle/>
          <a:p>
            <a:pPr>
              <a:spcBef>
                <a:spcPts val="0"/>
              </a:spcBef>
              <a:buClr>
                <a:srgbClr val="ED7D31"/>
              </a:buClr>
              <a:buSzPts val="3400"/>
            </a:pPr>
            <a:r>
              <a:rPr lang="en" sz="4900" b="1"/>
              <a:t>MORE Q &amp; A </a:t>
            </a:r>
          </a:p>
        </p:txBody>
      </p:sp>
      <p:pic>
        <p:nvPicPr>
          <p:cNvPr id="308" name="Google Shape;308;p4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593658" y="156047"/>
            <a:ext cx="1457393" cy="803312"/>
          </a:xfrm>
          <a:prstGeom prst="rect">
            <a:avLst/>
          </a:prstGeom>
          <a:noFill/>
          <a:ln>
            <a:noFill/>
          </a:ln>
        </p:spPr>
      </p:pic>
      <p:sp>
        <p:nvSpPr>
          <p:cNvPr id="3" name="Content Placeholder 2">
            <a:extLst>
              <a:ext uri="{FF2B5EF4-FFF2-40B4-BE49-F238E27FC236}">
                <a16:creationId xmlns:a16="http://schemas.microsoft.com/office/drawing/2014/main" id="{1F768708-DDA5-966B-52BF-89CC9684C936}"/>
              </a:ext>
            </a:extLst>
          </p:cNvPr>
          <p:cNvSpPr>
            <a:spLocks noGrp="1"/>
          </p:cNvSpPr>
          <p:nvPr>
            <p:ph idx="1"/>
          </p:nvPr>
        </p:nvSpPr>
        <p:spPr/>
        <p:txBody>
          <a:bodyPr vert="horz" lIns="91440" tIns="45720" rIns="91440" bIns="45720" rtlCol="0" anchor="t">
            <a:normAutofit/>
          </a:bodyPr>
          <a:lstStyle/>
          <a:p>
            <a:pPr marL="0" indent="0" algn="ctr">
              <a:buNone/>
            </a:pPr>
            <a:r>
              <a:rPr lang="en-US" sz="2800">
                <a:solidFill>
                  <a:schemeClr val="dk2"/>
                </a:solidFill>
                <a:highlight>
                  <a:srgbClr val="FFFFFF"/>
                </a:highlight>
                <a:latin typeface="Calibri"/>
                <a:cs typeface="Calibri"/>
              </a:rPr>
              <a:t>Your questions about PCAP measures, Implementation Grants, upcoming CCAP and next steps?</a:t>
            </a:r>
            <a:endParaRPr lang="en-US" sz="2800">
              <a:solidFill>
                <a:schemeClr val="dk2"/>
              </a:solidFill>
              <a:latin typeface="Calibri"/>
              <a:cs typeface="Calibri"/>
            </a:endParaRPr>
          </a:p>
          <a:p>
            <a:pPr marL="210185" indent="-210185"/>
            <a:endParaRPr lang="en-US"/>
          </a:p>
        </p:txBody>
      </p:sp>
      <p:pic>
        <p:nvPicPr>
          <p:cNvPr id="2" name="Google Shape;178;p29" descr="logo - New Hampshire Listens">
            <a:extLst>
              <a:ext uri="{FF2B5EF4-FFF2-40B4-BE49-F238E27FC236}">
                <a16:creationId xmlns:a16="http://schemas.microsoft.com/office/drawing/2014/main" id="{7137347C-EC37-1074-2CA0-0190B3BC0237}"/>
              </a:ext>
            </a:extLst>
          </p:cNvPr>
          <p:cNvPicPr preferRelativeResize="0"/>
          <p:nvPr/>
        </p:nvPicPr>
        <p:blipFill rotWithShape="1">
          <a:blip r:embed="rId4">
            <a:alphaModFix/>
          </a:blip>
          <a:srcRect/>
          <a:stretch/>
        </p:blipFill>
        <p:spPr>
          <a:xfrm>
            <a:off x="10750411" y="5026469"/>
            <a:ext cx="1300640" cy="1429273"/>
          </a:xfrm>
          <a:prstGeom prst="rect">
            <a:avLst/>
          </a:prstGeom>
          <a:noFill/>
          <a:ln>
            <a:noFill/>
          </a:ln>
        </p:spPr>
      </p:pic>
    </p:spTree>
    <p:extLst>
      <p:ext uri="{BB962C8B-B14F-4D97-AF65-F5344CB8AC3E}">
        <p14:creationId xmlns:p14="http://schemas.microsoft.com/office/powerpoint/2010/main" val="2061538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5" name="Google Shape;275;p42"/>
          <p:cNvSpPr txBox="1">
            <a:spLocks noGrp="1"/>
          </p:cNvSpPr>
          <p:nvPr>
            <p:ph type="title"/>
          </p:nvPr>
        </p:nvSpPr>
        <p:spPr>
          <a:xfrm>
            <a:off x="838200" y="557188"/>
            <a:ext cx="10515600" cy="1133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39583"/>
              <a:buNone/>
            </a:pPr>
            <a:r>
              <a:rPr lang="en" sz="4800" b="1"/>
              <a:t>A FEW REMINDERS…</a:t>
            </a:r>
            <a:endParaRPr sz="4800" b="1"/>
          </a:p>
          <a:p>
            <a:pPr algn="ctr">
              <a:lnSpc>
                <a:spcPct val="90000"/>
              </a:lnSpc>
              <a:spcBef>
                <a:spcPts val="0"/>
              </a:spcBef>
              <a:buSzPct val="65019"/>
            </a:pPr>
            <a:r>
              <a:rPr lang="en" sz="2900"/>
              <a:t>We have formatted today to share updates and gather your questions. </a:t>
            </a:r>
            <a:br>
              <a:rPr lang="en" sz="2900"/>
            </a:br>
            <a:r>
              <a:rPr lang="en" sz="2900"/>
              <a:t>Our time will move quickly.</a:t>
            </a:r>
            <a:endParaRPr sz="2900"/>
          </a:p>
        </p:txBody>
      </p:sp>
      <p:grpSp>
        <p:nvGrpSpPr>
          <p:cNvPr id="276" name="Google Shape;276;p42">
            <a:extLst>
              <a:ext uri="{C183D7F6-B498-43B3-948B-1728B52AA6E4}">
                <adec:decorative xmlns:adec="http://schemas.microsoft.com/office/drawing/2017/decorative" val="1"/>
              </a:ext>
            </a:extLst>
          </p:cNvPr>
          <p:cNvGrpSpPr/>
          <p:nvPr/>
        </p:nvGrpSpPr>
        <p:grpSpPr>
          <a:xfrm>
            <a:off x="871950" y="2036975"/>
            <a:ext cx="10515609" cy="4458450"/>
            <a:chOff x="212335" y="470390"/>
            <a:chExt cx="10090787" cy="3888748"/>
          </a:xfrm>
        </p:grpSpPr>
        <p:sp>
          <p:nvSpPr>
            <p:cNvPr id="277" name="Google Shape;277;p42">
              <a:extLst>
                <a:ext uri="{C183D7F6-B498-43B3-948B-1728B52AA6E4}">
                  <adec:decorative xmlns:adec="http://schemas.microsoft.com/office/drawing/2017/decorative" val="1"/>
                </a:ext>
              </a:extLst>
            </p:cNvPr>
            <p:cNvSpPr/>
            <p:nvPr/>
          </p:nvSpPr>
          <p:spPr>
            <a:xfrm>
              <a:off x="212335" y="470390"/>
              <a:ext cx="1335900" cy="133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2">
              <a:extLst>
                <a:ext uri="{C183D7F6-B498-43B3-948B-1728B52AA6E4}">
                  <adec:decorative xmlns:adec="http://schemas.microsoft.com/office/drawing/2017/decorative" val="1"/>
                </a:ext>
              </a:extLst>
            </p:cNvPr>
            <p:cNvSpPr/>
            <p:nvPr/>
          </p:nvSpPr>
          <p:spPr>
            <a:xfrm>
              <a:off x="492877" y="750932"/>
              <a:ext cx="774900" cy="774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2"/>
            <p:cNvSpPr/>
            <p:nvPr/>
          </p:nvSpPr>
          <p:spPr>
            <a:xfrm>
              <a:off x="1834517" y="470390"/>
              <a:ext cx="3148800" cy="133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2"/>
            <p:cNvSpPr txBox="1"/>
            <p:nvPr/>
          </p:nvSpPr>
          <p:spPr>
            <a:xfrm>
              <a:off x="1834517" y="470390"/>
              <a:ext cx="3148800" cy="1335900"/>
            </a:xfrm>
            <a:prstGeom prst="rect">
              <a:avLst/>
            </a:prstGeom>
            <a:noFill/>
            <a:ln>
              <a:noFill/>
            </a:ln>
          </p:spPr>
          <p:txBody>
            <a:bodyPr spcFirstLastPara="1" wrap="square" lIns="0" tIns="0" rIns="0" bIns="0" anchor="ctr" anchorCtr="0">
              <a:noAutofit/>
            </a:bodyPr>
            <a:lstStyle/>
            <a:p>
              <a:pPr>
                <a:lnSpc>
                  <a:spcPct val="90000"/>
                </a:lnSpc>
                <a:buClr>
                  <a:srgbClr val="000000"/>
                </a:buClr>
                <a:buSzPts val="2400"/>
                <a:buFont typeface="Arial"/>
              </a:pPr>
              <a:r>
                <a:rPr lang="en" sz="2400" i="0" u="none" strike="noStrike" cap="none">
                  <a:solidFill>
                    <a:srgbClr val="000000"/>
                  </a:solidFill>
                  <a:latin typeface="Montserrat"/>
                  <a:ea typeface="Montserrat"/>
                  <a:cs typeface="Montserrat"/>
                  <a:sym typeface="Montserrat"/>
                </a:rPr>
                <a:t>Mute in large group</a:t>
              </a:r>
              <a:r>
                <a:rPr lang="en" sz="2400">
                  <a:solidFill>
                    <a:srgbClr val="000000"/>
                  </a:solidFill>
                  <a:latin typeface="Montserrat"/>
                  <a:ea typeface="Montserrat"/>
                  <a:cs typeface="Montserrat"/>
                  <a:sym typeface="Montserrat"/>
                </a:rPr>
                <a:t>. </a:t>
              </a:r>
              <a:r>
                <a:rPr lang="en" sz="2400" i="1">
                  <a:solidFill>
                    <a:schemeClr val="tx2"/>
                  </a:solidFill>
                  <a:ea typeface="+mn-lt"/>
                  <a:cs typeface="+mn-lt"/>
                  <a:sym typeface="Montserrat"/>
                </a:rPr>
                <a:t>We will not have small groups today.</a:t>
              </a:r>
              <a:endParaRPr lang="en" sz="2400">
                <a:solidFill>
                  <a:schemeClr val="tx2"/>
                </a:solidFill>
                <a:ea typeface="+mn-lt"/>
                <a:cs typeface="+mn-lt"/>
              </a:endParaRPr>
            </a:p>
          </p:txBody>
        </p:sp>
        <p:sp>
          <p:nvSpPr>
            <p:cNvPr id="281" name="Google Shape;281;p42">
              <a:extLst>
                <a:ext uri="{C183D7F6-B498-43B3-948B-1728B52AA6E4}">
                  <adec:decorative xmlns:adec="http://schemas.microsoft.com/office/drawing/2017/decorative" val="1"/>
                </a:ext>
              </a:extLst>
            </p:cNvPr>
            <p:cNvSpPr/>
            <p:nvPr/>
          </p:nvSpPr>
          <p:spPr>
            <a:xfrm>
              <a:off x="5532139" y="470390"/>
              <a:ext cx="1335900" cy="133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2">
              <a:extLst>
                <a:ext uri="{C183D7F6-B498-43B3-948B-1728B52AA6E4}">
                  <adec:decorative xmlns:adec="http://schemas.microsoft.com/office/drawing/2017/decorative" val="1"/>
                </a:ext>
              </a:extLst>
            </p:cNvPr>
            <p:cNvSpPr/>
            <p:nvPr/>
          </p:nvSpPr>
          <p:spPr>
            <a:xfrm>
              <a:off x="5812681" y="750932"/>
              <a:ext cx="774900" cy="7749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2"/>
            <p:cNvSpPr/>
            <p:nvPr/>
          </p:nvSpPr>
          <p:spPr>
            <a:xfrm>
              <a:off x="7154322" y="470390"/>
              <a:ext cx="3148800" cy="133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2"/>
            <p:cNvSpPr txBox="1"/>
            <p:nvPr/>
          </p:nvSpPr>
          <p:spPr>
            <a:xfrm>
              <a:off x="7154322" y="470390"/>
              <a:ext cx="3148800" cy="1335900"/>
            </a:xfrm>
            <a:prstGeom prst="rect">
              <a:avLst/>
            </a:prstGeom>
            <a:noFill/>
            <a:ln>
              <a:noFill/>
            </a:ln>
          </p:spPr>
          <p:txBody>
            <a:bodyPr spcFirstLastPara="1" wrap="square" lIns="0" tIns="0" rIns="0" bIns="0" anchor="ctr" anchorCtr="0">
              <a:noAutofit/>
            </a:bodyPr>
            <a:lstStyle/>
            <a:p>
              <a:pPr>
                <a:lnSpc>
                  <a:spcPct val="90000"/>
                </a:lnSpc>
                <a:buClr>
                  <a:srgbClr val="000000"/>
                </a:buClr>
                <a:buSzPts val="2400"/>
                <a:buFont typeface="Arial"/>
              </a:pPr>
              <a:r>
                <a:rPr lang="en" sz="2400">
                  <a:solidFill>
                    <a:schemeClr val="tx2"/>
                  </a:solidFill>
                  <a:latin typeface="Montserrat"/>
                  <a:ea typeface="Montserrat"/>
                  <a:cs typeface="Montserrat"/>
                </a:rPr>
                <a:t>Note to media.</a:t>
              </a:r>
              <a:endParaRPr lang="en" sz="2400" i="0" u="none" strike="noStrike" cap="none">
                <a:solidFill>
                  <a:schemeClr val="tx2"/>
                </a:solidFill>
                <a:latin typeface="Montserrat"/>
                <a:ea typeface="Montserrat"/>
                <a:cs typeface="Montserrat"/>
              </a:endParaRPr>
            </a:p>
          </p:txBody>
        </p:sp>
        <p:sp>
          <p:nvSpPr>
            <p:cNvPr id="285" name="Google Shape;285;p42">
              <a:extLst>
                <a:ext uri="{C183D7F6-B498-43B3-948B-1728B52AA6E4}">
                  <adec:decorative xmlns:adec="http://schemas.microsoft.com/office/drawing/2017/decorative" val="1"/>
                </a:ext>
              </a:extLst>
            </p:cNvPr>
            <p:cNvSpPr/>
            <p:nvPr/>
          </p:nvSpPr>
          <p:spPr>
            <a:xfrm>
              <a:off x="212335" y="2546238"/>
              <a:ext cx="1335900" cy="133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2">
              <a:extLst>
                <a:ext uri="{C183D7F6-B498-43B3-948B-1728B52AA6E4}">
                  <adec:decorative xmlns:adec="http://schemas.microsoft.com/office/drawing/2017/decorative" val="1"/>
                </a:ext>
              </a:extLst>
            </p:cNvPr>
            <p:cNvSpPr/>
            <p:nvPr/>
          </p:nvSpPr>
          <p:spPr>
            <a:xfrm>
              <a:off x="492877" y="2826780"/>
              <a:ext cx="774900" cy="7749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2"/>
            <p:cNvSpPr/>
            <p:nvPr/>
          </p:nvSpPr>
          <p:spPr>
            <a:xfrm>
              <a:off x="1834517" y="2546238"/>
              <a:ext cx="3148800" cy="133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2"/>
            <p:cNvSpPr txBox="1"/>
            <p:nvPr/>
          </p:nvSpPr>
          <p:spPr>
            <a:xfrm>
              <a:off x="1834517" y="2546238"/>
              <a:ext cx="3148800" cy="13359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 sz="2400" i="0" u="none" strike="noStrike" cap="none">
                  <a:solidFill>
                    <a:schemeClr val="tx2"/>
                  </a:solidFill>
                  <a:latin typeface="Montserrat"/>
                  <a:ea typeface="Montserrat"/>
                  <a:cs typeface="Montserrat"/>
                  <a:sym typeface="Montserrat"/>
                </a:rPr>
                <a:t>Use chat for </a:t>
              </a:r>
              <a:r>
                <a:rPr lang="en" sz="2400">
                  <a:solidFill>
                    <a:schemeClr val="tx2"/>
                  </a:solidFill>
                  <a:latin typeface="Montserrat"/>
                  <a:ea typeface="Montserrat"/>
                  <a:cs typeface="Montserrat"/>
                  <a:sym typeface="Montserrat"/>
                </a:rPr>
                <a:t>responses and resources</a:t>
              </a:r>
              <a:endParaRPr lang="en-US" sz="2400">
                <a:solidFill>
                  <a:schemeClr val="tx2"/>
                </a:solidFill>
                <a:latin typeface="Montserrat"/>
                <a:ea typeface="Montserrat"/>
                <a:cs typeface="Montserrat"/>
              </a:endParaRPr>
            </a:p>
            <a:p>
              <a:pPr marL="0" marR="0" lvl="0" indent="0" algn="l" rtl="0">
                <a:lnSpc>
                  <a:spcPct val="90000"/>
                </a:lnSpc>
                <a:spcBef>
                  <a:spcPts val="0"/>
                </a:spcBef>
                <a:spcAft>
                  <a:spcPts val="0"/>
                </a:spcAft>
                <a:buClr>
                  <a:srgbClr val="000000"/>
                </a:buClr>
                <a:buSzPts val="2400"/>
                <a:buFont typeface="Arial"/>
                <a:buNone/>
              </a:pPr>
              <a:r>
                <a:rPr lang="en" sz="1900" i="1">
                  <a:solidFill>
                    <a:schemeClr val="tx2"/>
                  </a:solidFill>
                  <a:latin typeface="Montserrat"/>
                  <a:ea typeface="Montserrat"/>
                  <a:cs typeface="Montserrat"/>
                  <a:sym typeface="Montserrat"/>
                </a:rPr>
                <a:t>Message Courtney - NH Listens for </a:t>
              </a:r>
              <a:r>
                <a:rPr lang="en" sz="1900" i="1" u="none" strike="noStrike" cap="none">
                  <a:solidFill>
                    <a:schemeClr val="tx2"/>
                  </a:solidFill>
                  <a:latin typeface="Montserrat"/>
                  <a:ea typeface="Montserrat"/>
                  <a:cs typeface="Montserrat"/>
                  <a:sym typeface="Montserrat"/>
                </a:rPr>
                <a:t>tech </a:t>
              </a:r>
              <a:r>
                <a:rPr lang="en" sz="1900" i="1">
                  <a:solidFill>
                    <a:schemeClr val="tx2"/>
                  </a:solidFill>
                  <a:latin typeface="Montserrat"/>
                  <a:ea typeface="Montserrat"/>
                  <a:cs typeface="Montserrat"/>
                  <a:sym typeface="Montserrat"/>
                </a:rPr>
                <a:t>assistance</a:t>
              </a:r>
              <a:endParaRPr sz="1900" i="1" u="none" strike="noStrike" cap="none">
                <a:solidFill>
                  <a:schemeClr val="tx2"/>
                </a:solidFill>
                <a:latin typeface="Montserrat"/>
                <a:ea typeface="Montserrat"/>
                <a:cs typeface="Montserrat"/>
                <a:sym typeface="Montserrat"/>
              </a:endParaRPr>
            </a:p>
          </p:txBody>
        </p:sp>
        <p:sp>
          <p:nvSpPr>
            <p:cNvPr id="289" name="Google Shape;289;p42">
              <a:extLst>
                <a:ext uri="{C183D7F6-B498-43B3-948B-1728B52AA6E4}">
                  <adec:decorative xmlns:adec="http://schemas.microsoft.com/office/drawing/2017/decorative" val="1"/>
                </a:ext>
              </a:extLst>
            </p:cNvPr>
            <p:cNvSpPr/>
            <p:nvPr/>
          </p:nvSpPr>
          <p:spPr>
            <a:xfrm>
              <a:off x="5532139" y="2546238"/>
              <a:ext cx="1335900" cy="133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2"/>
            <p:cNvSpPr/>
            <p:nvPr/>
          </p:nvSpPr>
          <p:spPr>
            <a:xfrm>
              <a:off x="7154322" y="2546238"/>
              <a:ext cx="3148800" cy="133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2"/>
            <p:cNvSpPr txBox="1"/>
            <p:nvPr/>
          </p:nvSpPr>
          <p:spPr>
            <a:xfrm>
              <a:off x="7154322" y="3023238"/>
              <a:ext cx="3148800" cy="1335900"/>
            </a:xfrm>
            <a:prstGeom prst="rect">
              <a:avLst/>
            </a:prstGeom>
            <a:noFill/>
            <a:ln>
              <a:noFill/>
            </a:ln>
          </p:spPr>
          <p:txBody>
            <a:bodyPr spcFirstLastPara="1" wrap="square" lIns="0" tIns="0" rIns="0" bIns="0" anchor="ctr" anchorCtr="0">
              <a:noAutofit/>
            </a:bodyPr>
            <a:lstStyle/>
            <a:p>
              <a:pPr>
                <a:lnSpc>
                  <a:spcPct val="90000"/>
                </a:lnSpc>
                <a:buClr>
                  <a:srgbClr val="000000"/>
                </a:buClr>
                <a:buSzPts val="2400"/>
              </a:pPr>
              <a:r>
                <a:rPr lang="en" sz="2400">
                  <a:solidFill>
                    <a:schemeClr val="tx2"/>
                  </a:solidFill>
                  <a:latin typeface="Montserrat"/>
                  <a:ea typeface="Montserrat"/>
                  <a:cs typeface="Montserrat"/>
                  <a:sym typeface="Montserrat"/>
                </a:rPr>
                <a:t>Group Agreements: </a:t>
              </a:r>
              <a:endParaRPr lang="en-US" sz="1500">
                <a:solidFill>
                  <a:schemeClr val="tx2"/>
                </a:solidFill>
                <a:highlight>
                  <a:srgbClr val="FFFFFF"/>
                </a:highlight>
                <a:latin typeface="Calibri"/>
                <a:ea typeface="Calibri"/>
                <a:cs typeface="Calibri"/>
              </a:endParaRPr>
            </a:p>
            <a:p>
              <a:pPr marL="609600" lvl="0" indent="-406400" algn="l" rtl="0">
                <a:lnSpc>
                  <a:spcPct val="115000"/>
                </a:lnSpc>
                <a:spcBef>
                  <a:spcPts val="0"/>
                </a:spcBef>
                <a:spcAft>
                  <a:spcPts val="0"/>
                </a:spcAft>
                <a:buClr>
                  <a:schemeClr val="dk1"/>
                </a:buClr>
                <a:buSzPts val="1600"/>
                <a:buFont typeface="Montserrat"/>
                <a:buChar char="➔"/>
              </a:pPr>
              <a:r>
                <a:rPr lang="en" sz="1600">
                  <a:solidFill>
                    <a:schemeClr val="tx2"/>
                  </a:solidFill>
                  <a:highlight>
                    <a:srgbClr val="FFFFFF"/>
                  </a:highlight>
                  <a:latin typeface="Montserrat"/>
                  <a:ea typeface="Montserrat"/>
                  <a:cs typeface="Montserrat"/>
                  <a:sym typeface="Montserrat"/>
                </a:rPr>
                <a:t>Listen to others and share air time.</a:t>
              </a:r>
              <a:endParaRPr sz="1600">
                <a:solidFill>
                  <a:schemeClr val="tx2"/>
                </a:solidFill>
                <a:highlight>
                  <a:srgbClr val="FFFFFF"/>
                </a:highlight>
                <a:latin typeface="Montserrat"/>
                <a:ea typeface="Montserrat"/>
                <a:cs typeface="Montserrat"/>
              </a:endParaRPr>
            </a:p>
            <a:p>
              <a:pPr marL="609600" lvl="0" indent="-406400" algn="l" rtl="0">
                <a:lnSpc>
                  <a:spcPct val="115000"/>
                </a:lnSpc>
                <a:spcBef>
                  <a:spcPts val="0"/>
                </a:spcBef>
                <a:spcAft>
                  <a:spcPts val="0"/>
                </a:spcAft>
                <a:buClr>
                  <a:schemeClr val="dk1"/>
                </a:buClr>
                <a:buSzPts val="1600"/>
                <a:buFont typeface="Montserrat"/>
                <a:buChar char="➔"/>
              </a:pPr>
              <a:r>
                <a:rPr lang="en" sz="1600">
                  <a:solidFill>
                    <a:schemeClr val="tx2"/>
                  </a:solidFill>
                  <a:highlight>
                    <a:srgbClr val="FFFFFF"/>
                  </a:highlight>
                  <a:latin typeface="Montserrat"/>
                  <a:ea typeface="Montserrat"/>
                  <a:cs typeface="Montserrat"/>
                  <a:sym typeface="Montserrat"/>
                </a:rPr>
                <a:t>Participate and be as fully present as you can.</a:t>
              </a:r>
              <a:endParaRPr sz="1600">
                <a:solidFill>
                  <a:schemeClr val="tx2"/>
                </a:solidFill>
                <a:highlight>
                  <a:srgbClr val="FFFFFF"/>
                </a:highlight>
                <a:latin typeface="Montserrat"/>
                <a:ea typeface="Montserrat"/>
                <a:cs typeface="Montserrat"/>
              </a:endParaRPr>
            </a:p>
            <a:p>
              <a:pPr marL="609600" lvl="0" indent="-406400" algn="l" rtl="0">
                <a:lnSpc>
                  <a:spcPct val="115000"/>
                </a:lnSpc>
                <a:spcBef>
                  <a:spcPts val="0"/>
                </a:spcBef>
                <a:spcAft>
                  <a:spcPts val="0"/>
                </a:spcAft>
                <a:buClr>
                  <a:schemeClr val="dk1"/>
                </a:buClr>
                <a:buSzPts val="1600"/>
                <a:buFont typeface="Montserrat"/>
                <a:buChar char="➔"/>
              </a:pPr>
              <a:r>
                <a:rPr lang="en" sz="1600">
                  <a:solidFill>
                    <a:schemeClr val="tx2"/>
                  </a:solidFill>
                  <a:highlight>
                    <a:srgbClr val="FFFFFF"/>
                  </a:highlight>
                  <a:latin typeface="Montserrat"/>
                  <a:ea typeface="Montserrat"/>
                  <a:cs typeface="Montserrat"/>
                  <a:sym typeface="Montserrat"/>
                </a:rPr>
                <a:t>Respect each other and our brief time together.</a:t>
              </a:r>
              <a:endParaRPr sz="1600">
                <a:solidFill>
                  <a:schemeClr val="tx2"/>
                </a:solidFill>
                <a:highlight>
                  <a:srgbClr val="FFFFFF"/>
                </a:highlight>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2400"/>
                <a:buFont typeface="Arial"/>
                <a:buNone/>
              </a:pPr>
              <a:endParaRPr sz="2400">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2400"/>
                <a:buFont typeface="Arial"/>
                <a:buNone/>
              </a:pPr>
              <a:endParaRPr sz="2400">
                <a:latin typeface="Montserrat"/>
                <a:ea typeface="Montserrat"/>
                <a:cs typeface="Montserrat"/>
                <a:sym typeface="Montserrat"/>
              </a:endParaRPr>
            </a:p>
          </p:txBody>
        </p:sp>
      </p:grpSp>
      <p:pic>
        <p:nvPicPr>
          <p:cNvPr id="292" name="Google Shape;292;p42">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6552542" y="4646358"/>
            <a:ext cx="1133600" cy="1133600"/>
          </a:xfrm>
          <a:prstGeom prst="rect">
            <a:avLst/>
          </a:prstGeom>
          <a:noFill/>
          <a:ln>
            <a:noFill/>
          </a:ln>
        </p:spPr>
      </p:pic>
      <p:pic>
        <p:nvPicPr>
          <p:cNvPr id="293" name="Google Shape;293;p42" descr="New Hampshire Listens Logo">
            <a:extLst>
              <a:ext uri="{C183D7F6-B498-43B3-948B-1728B52AA6E4}">
                <adec:decorative xmlns:adec="http://schemas.microsoft.com/office/drawing/2017/decorative" val="0"/>
              </a:ext>
            </a:extLst>
          </p:cNvPr>
          <p:cNvPicPr preferRelativeResize="0"/>
          <p:nvPr/>
        </p:nvPicPr>
        <p:blipFill rotWithShape="1">
          <a:blip r:embed="rId7">
            <a:alphaModFix/>
          </a:blip>
          <a:srcRect/>
          <a:stretch/>
        </p:blipFill>
        <p:spPr>
          <a:xfrm>
            <a:off x="10928788" y="0"/>
            <a:ext cx="1017336" cy="1133600"/>
          </a:xfrm>
          <a:prstGeom prst="rect">
            <a:avLst/>
          </a:prstGeom>
          <a:noFill/>
          <a:ln>
            <a:noFill/>
          </a:ln>
        </p:spPr>
      </p:pic>
    </p:spTree>
    <p:extLst>
      <p:ext uri="{BB962C8B-B14F-4D97-AF65-F5344CB8AC3E}">
        <p14:creationId xmlns:p14="http://schemas.microsoft.com/office/powerpoint/2010/main" val="36091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4"/>
          <p:cNvSpPr txBox="1">
            <a:spLocks noGrp="1"/>
          </p:cNvSpPr>
          <p:nvPr>
            <p:ph type="title"/>
          </p:nvPr>
        </p:nvSpPr>
        <p:spPr>
          <a:xfrm>
            <a:off x="838200" y="365125"/>
            <a:ext cx="10515600" cy="1325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D7D31"/>
              </a:buClr>
              <a:buSzPts val="3400"/>
              <a:buFont typeface="Corbel"/>
              <a:buNone/>
            </a:pPr>
            <a:r>
              <a:rPr lang="en" sz="4900" b="1"/>
              <a:t>Today’s Agenda:</a:t>
            </a:r>
            <a:endParaRPr sz="4900" b="1"/>
          </a:p>
        </p:txBody>
      </p:sp>
      <p:sp>
        <p:nvSpPr>
          <p:cNvPr id="307" name="Google Shape;307;p44"/>
          <p:cNvSpPr txBox="1">
            <a:spLocks noGrp="1"/>
          </p:cNvSpPr>
          <p:nvPr>
            <p:ph type="body" idx="1"/>
          </p:nvPr>
        </p:nvSpPr>
        <p:spPr>
          <a:xfrm>
            <a:off x="658433" y="1620800"/>
            <a:ext cx="11041600" cy="4556000"/>
          </a:xfrm>
          <a:prstGeom prst="rect">
            <a:avLst/>
          </a:prstGeom>
          <a:noFill/>
          <a:ln>
            <a:noFill/>
          </a:ln>
        </p:spPr>
        <p:txBody>
          <a:bodyPr spcFirstLastPara="1" wrap="square" lIns="91425" tIns="45700" rIns="91425" bIns="45700" anchor="t" anchorCtr="0">
            <a:normAutofit lnSpcReduction="10000"/>
          </a:bodyPr>
          <a:lstStyle/>
          <a:p>
            <a:pPr marL="608965" indent="-499110">
              <a:lnSpc>
                <a:spcPct val="114999"/>
              </a:lnSpc>
              <a:spcBef>
                <a:spcPts val="0"/>
              </a:spcBef>
              <a:buClr>
                <a:schemeClr val="dk2"/>
              </a:buClr>
              <a:buSzPts val="3067"/>
              <a:buFont typeface="Calibri"/>
              <a:buChar char="●"/>
            </a:pPr>
            <a:r>
              <a:rPr lang="en" sz="3050" b="1" dirty="0">
                <a:solidFill>
                  <a:schemeClr val="dk2"/>
                </a:solidFill>
                <a:highlight>
                  <a:srgbClr val="FFFFFF"/>
                </a:highlight>
              </a:rPr>
              <a:t>Grounding: </a:t>
            </a:r>
            <a:r>
              <a:rPr lang="en" sz="3050" dirty="0">
                <a:solidFill>
                  <a:schemeClr val="dk2"/>
                </a:solidFill>
                <a:highlight>
                  <a:srgbClr val="FFFFFF"/>
                </a:highlight>
              </a:rPr>
              <a:t>Brief overview and timeline</a:t>
            </a:r>
            <a:endParaRPr lang="en-US" dirty="0">
              <a:solidFill>
                <a:schemeClr val="dk2"/>
              </a:solidFill>
            </a:endParaRPr>
          </a:p>
          <a:p>
            <a:pPr marL="608965" indent="-499110">
              <a:lnSpc>
                <a:spcPct val="115000"/>
              </a:lnSpc>
              <a:spcBef>
                <a:spcPts val="0"/>
              </a:spcBef>
              <a:buClr>
                <a:schemeClr val="dk2"/>
              </a:buClr>
              <a:buSzPts val="3067"/>
              <a:buFont typeface="Calibri"/>
              <a:buChar char="●"/>
            </a:pPr>
            <a:r>
              <a:rPr lang="en" sz="3050" b="1" dirty="0">
                <a:solidFill>
                  <a:schemeClr val="dk2"/>
                </a:solidFill>
                <a:highlight>
                  <a:srgbClr val="FFFFFF"/>
                </a:highlight>
              </a:rPr>
              <a:t>Activity: </a:t>
            </a:r>
            <a:r>
              <a:rPr lang="en" sz="3050" dirty="0">
                <a:solidFill>
                  <a:schemeClr val="dk2"/>
                </a:solidFill>
                <a:highlight>
                  <a:srgbClr val="FFFFFF"/>
                </a:highlight>
              </a:rPr>
              <a:t>Mentimeter to collect info and gather your questions</a:t>
            </a:r>
          </a:p>
          <a:p>
            <a:pPr marL="608965" indent="-499110">
              <a:lnSpc>
                <a:spcPct val="114999"/>
              </a:lnSpc>
              <a:spcBef>
                <a:spcPts val="0"/>
              </a:spcBef>
              <a:buClr>
                <a:schemeClr val="dk2"/>
              </a:buClr>
              <a:buSzPts val="3067"/>
              <a:buFont typeface="Calibri"/>
              <a:buChar char="●"/>
            </a:pPr>
            <a:r>
              <a:rPr lang="en" sz="3050" b="1" dirty="0">
                <a:solidFill>
                  <a:schemeClr val="dk2"/>
                </a:solidFill>
                <a:highlight>
                  <a:srgbClr val="FFFFFF"/>
                </a:highlight>
              </a:rPr>
              <a:t>Spotlight: </a:t>
            </a:r>
            <a:r>
              <a:rPr lang="en" sz="3050" dirty="0">
                <a:solidFill>
                  <a:schemeClr val="dk2"/>
                </a:solidFill>
                <a:highlight>
                  <a:srgbClr val="FFFFFF"/>
                </a:highlight>
              </a:rPr>
              <a:t>Update on PCAP and Implementation grant applications</a:t>
            </a:r>
            <a:endParaRPr sz="3050" dirty="0">
              <a:solidFill>
                <a:schemeClr val="dk2"/>
              </a:solidFill>
              <a:highlight>
                <a:srgbClr val="FFFFFF"/>
              </a:highlight>
            </a:endParaRPr>
          </a:p>
          <a:p>
            <a:pPr marL="608965" indent="-499110">
              <a:lnSpc>
                <a:spcPct val="115000"/>
              </a:lnSpc>
              <a:spcBef>
                <a:spcPts val="0"/>
              </a:spcBef>
              <a:buClr>
                <a:schemeClr val="dk2"/>
              </a:buClr>
              <a:buSzPts val="3067"/>
              <a:buFont typeface="Calibri"/>
              <a:buChar char="●"/>
            </a:pPr>
            <a:r>
              <a:rPr lang="en" sz="3050" b="1" dirty="0">
                <a:solidFill>
                  <a:schemeClr val="dk2"/>
                </a:solidFill>
                <a:highlight>
                  <a:srgbClr val="FFFFFF"/>
                </a:highlight>
              </a:rPr>
              <a:t>Spotlight: </a:t>
            </a:r>
            <a:r>
              <a:rPr lang="en" sz="3050" dirty="0">
                <a:solidFill>
                  <a:schemeClr val="dk2"/>
                </a:solidFill>
                <a:highlight>
                  <a:srgbClr val="FFFFFF"/>
                </a:highlight>
              </a:rPr>
              <a:t>What's next and CCAP</a:t>
            </a:r>
            <a:endParaRPr sz="3067" i="1" dirty="0">
              <a:solidFill>
                <a:schemeClr val="dk2"/>
              </a:solidFill>
              <a:highlight>
                <a:srgbClr val="FFFFFF"/>
              </a:highlight>
            </a:endParaRPr>
          </a:p>
          <a:p>
            <a:pPr marL="608965" indent="-499110">
              <a:lnSpc>
                <a:spcPct val="115000"/>
              </a:lnSpc>
              <a:spcBef>
                <a:spcPts val="0"/>
              </a:spcBef>
              <a:buClr>
                <a:schemeClr val="dk2"/>
              </a:buClr>
              <a:buSzPts val="3067"/>
              <a:buFont typeface="Calibri"/>
              <a:buChar char="●"/>
            </a:pPr>
            <a:r>
              <a:rPr lang="en" sz="3050" b="1" dirty="0">
                <a:solidFill>
                  <a:schemeClr val="dk2"/>
                </a:solidFill>
                <a:highlight>
                  <a:srgbClr val="FFFFFF"/>
                </a:highlight>
              </a:rPr>
              <a:t>Q &amp; A Session with NH DES</a:t>
            </a:r>
            <a:endParaRPr lang="en" sz="3050" dirty="0">
              <a:solidFill>
                <a:schemeClr val="dk2"/>
              </a:solidFill>
              <a:highlight>
                <a:srgbClr val="FFFFFF"/>
              </a:highlight>
            </a:endParaRPr>
          </a:p>
          <a:p>
            <a:pPr marL="608965" indent="-499110">
              <a:lnSpc>
                <a:spcPct val="114999"/>
              </a:lnSpc>
              <a:spcBef>
                <a:spcPts val="0"/>
              </a:spcBef>
              <a:buClr>
                <a:schemeClr val="dk2"/>
              </a:buClr>
              <a:buSzPts val="3067"/>
              <a:buFont typeface="Calibri"/>
              <a:buChar char="●"/>
            </a:pPr>
            <a:r>
              <a:rPr lang="en" sz="3050" b="1" dirty="0">
                <a:solidFill>
                  <a:schemeClr val="dk2"/>
                </a:solidFill>
                <a:highlight>
                  <a:srgbClr val="FFFFFF"/>
                </a:highlight>
              </a:rPr>
              <a:t>Your input: </a:t>
            </a:r>
            <a:r>
              <a:rPr lang="en" sz="3050" dirty="0">
                <a:solidFill>
                  <a:schemeClr val="dk2"/>
                </a:solidFill>
                <a:highlight>
                  <a:srgbClr val="FFFFFF"/>
                </a:highlight>
              </a:rPr>
              <a:t>Continued engagement</a:t>
            </a:r>
          </a:p>
          <a:p>
            <a:pPr marL="608965" indent="-499110">
              <a:lnSpc>
                <a:spcPct val="115000"/>
              </a:lnSpc>
              <a:spcBef>
                <a:spcPts val="0"/>
              </a:spcBef>
              <a:buClr>
                <a:schemeClr val="dk2"/>
              </a:buClr>
              <a:buSzPts val="3067"/>
              <a:buFont typeface="Calibri"/>
              <a:buChar char="●"/>
            </a:pPr>
            <a:r>
              <a:rPr lang="en" sz="3050" b="1" dirty="0">
                <a:solidFill>
                  <a:schemeClr val="dk2"/>
                </a:solidFill>
                <a:highlight>
                  <a:srgbClr val="FFFFFF"/>
                </a:highlight>
              </a:rPr>
              <a:t>Close: </a:t>
            </a:r>
            <a:r>
              <a:rPr lang="en" sz="3050" dirty="0">
                <a:solidFill>
                  <a:schemeClr val="dk2"/>
                </a:solidFill>
                <a:highlight>
                  <a:srgbClr val="FFFFFF"/>
                </a:highlight>
              </a:rPr>
              <a:t>right after the hour (65 min.)</a:t>
            </a:r>
          </a:p>
          <a:p>
            <a:pPr marL="608965" indent="-499110">
              <a:lnSpc>
                <a:spcPct val="114999"/>
              </a:lnSpc>
              <a:spcBef>
                <a:spcPts val="0"/>
              </a:spcBef>
              <a:buClr>
                <a:schemeClr val="dk2"/>
              </a:buClr>
              <a:buSzPts val="3067"/>
              <a:buFont typeface="Calibri"/>
              <a:buChar char="●"/>
            </a:pPr>
            <a:r>
              <a:rPr lang="en" sz="3050" b="1" i="1" dirty="0">
                <a:solidFill>
                  <a:schemeClr val="dk2"/>
                </a:solidFill>
                <a:highlight>
                  <a:srgbClr val="FFFFFF"/>
                </a:highlight>
              </a:rPr>
              <a:t>Optional: </a:t>
            </a:r>
            <a:r>
              <a:rPr lang="en" sz="3050" dirty="0">
                <a:solidFill>
                  <a:schemeClr val="dk2"/>
                </a:solidFill>
                <a:highlight>
                  <a:srgbClr val="FFFFFF"/>
                </a:highlight>
              </a:rPr>
              <a:t>Stay on for an additional 10 min of questions</a:t>
            </a:r>
          </a:p>
        </p:txBody>
      </p:sp>
      <p:pic>
        <p:nvPicPr>
          <p:cNvPr id="308" name="Google Shape;308;p4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593658" y="156047"/>
            <a:ext cx="1457393" cy="803312"/>
          </a:xfrm>
          <a:prstGeom prst="rect">
            <a:avLst/>
          </a:prstGeom>
          <a:noFill/>
          <a:ln>
            <a:noFill/>
          </a:ln>
        </p:spPr>
      </p:pic>
      <p:pic>
        <p:nvPicPr>
          <p:cNvPr id="2" name="Google Shape;293;p42" descr="New Hampshire Listens Logo">
            <a:extLst>
              <a:ext uri="{FF2B5EF4-FFF2-40B4-BE49-F238E27FC236}">
                <a16:creationId xmlns:a16="http://schemas.microsoft.com/office/drawing/2014/main" id="{1A987466-2EAC-E294-97AF-26748A7933BC}"/>
              </a:ex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10682697" y="5359275"/>
            <a:ext cx="1017336" cy="1133600"/>
          </a:xfrm>
          <a:prstGeom prst="rect">
            <a:avLst/>
          </a:prstGeom>
          <a:noFill/>
          <a:ln>
            <a:noFill/>
          </a:ln>
        </p:spPr>
      </p:pic>
    </p:spTree>
    <p:extLst>
      <p:ext uri="{BB962C8B-B14F-4D97-AF65-F5344CB8AC3E}">
        <p14:creationId xmlns:p14="http://schemas.microsoft.com/office/powerpoint/2010/main" val="138204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4"/>
          <p:cNvSpPr txBox="1">
            <a:spLocks noGrp="1"/>
          </p:cNvSpPr>
          <p:nvPr>
            <p:ph type="title"/>
          </p:nvPr>
        </p:nvSpPr>
        <p:spPr>
          <a:xfrm>
            <a:off x="838200" y="365125"/>
            <a:ext cx="10515600" cy="1325600"/>
          </a:xfrm>
          <a:prstGeom prst="rect">
            <a:avLst/>
          </a:prstGeom>
          <a:noFill/>
          <a:ln>
            <a:noFill/>
          </a:ln>
        </p:spPr>
        <p:txBody>
          <a:bodyPr spcFirstLastPara="1" wrap="square" lIns="91425" tIns="45700" rIns="91425" bIns="45700" anchor="ctr" anchorCtr="0">
            <a:normAutofit/>
          </a:bodyPr>
          <a:lstStyle/>
          <a:p>
            <a:pPr>
              <a:spcBef>
                <a:spcPts val="0"/>
              </a:spcBef>
              <a:buClr>
                <a:srgbClr val="ED7D31"/>
              </a:buClr>
              <a:buSzPts val="3400"/>
            </a:pPr>
            <a:r>
              <a:rPr lang="en" sz="4900" b="1"/>
              <a:t>Activity: Mentimeter</a:t>
            </a:r>
          </a:p>
        </p:txBody>
      </p:sp>
      <p:sp>
        <p:nvSpPr>
          <p:cNvPr id="307" name="Google Shape;307;p44"/>
          <p:cNvSpPr txBox="1">
            <a:spLocks noGrp="1"/>
          </p:cNvSpPr>
          <p:nvPr>
            <p:ph type="body" idx="1"/>
          </p:nvPr>
        </p:nvSpPr>
        <p:spPr>
          <a:xfrm>
            <a:off x="838200" y="1399574"/>
            <a:ext cx="11041600" cy="4556000"/>
          </a:xfrm>
          <a:prstGeom prst="rect">
            <a:avLst/>
          </a:prstGeom>
          <a:noFill/>
          <a:ln>
            <a:noFill/>
          </a:ln>
        </p:spPr>
        <p:txBody>
          <a:bodyPr spcFirstLastPara="1" vert="horz" wrap="square" lIns="91425" tIns="45700" rIns="91425" bIns="45700" rtlCol="0" anchor="t" anchorCtr="0">
            <a:noAutofit/>
          </a:bodyPr>
          <a:lstStyle/>
          <a:p>
            <a:pPr marL="0" indent="0">
              <a:buClr>
                <a:schemeClr val="dk2"/>
              </a:buClr>
              <a:buSzPts val="3067"/>
              <a:buNone/>
            </a:pPr>
            <a:r>
              <a:rPr lang="en-US" sz="2800" b="1" dirty="0">
                <a:solidFill>
                  <a:schemeClr val="accent2"/>
                </a:solidFill>
                <a:highlight>
                  <a:srgbClr val="FFFFFF"/>
                </a:highlight>
                <a:latin typeface="Calibri"/>
                <a:cs typeface="Calibri"/>
              </a:rPr>
              <a:t>Getting a sense of who’s on the zoom </a:t>
            </a:r>
            <a:endParaRPr lang="en" sz="2800" dirty="0">
              <a:solidFill>
                <a:schemeClr val="accent2"/>
              </a:solidFill>
              <a:highlight>
                <a:srgbClr val="FFFFFF"/>
              </a:highlight>
              <a:latin typeface="Calibri"/>
              <a:cs typeface="Calibri"/>
            </a:endParaRPr>
          </a:p>
          <a:p>
            <a:pPr marL="228600" indent="-228600">
              <a:buClr>
                <a:schemeClr val="dk2"/>
              </a:buClr>
              <a:buSzPts val="3067"/>
              <a:buAutoNum type="arabicPeriod"/>
            </a:pPr>
            <a:r>
              <a:rPr lang="en-US" sz="2400" dirty="0">
                <a:solidFill>
                  <a:schemeClr val="dk2"/>
                </a:solidFill>
                <a:highlight>
                  <a:srgbClr val="FFFFFF"/>
                </a:highlight>
                <a:latin typeface="Calibri"/>
                <a:cs typeface="Calibri"/>
              </a:rPr>
              <a:t> What sector(s) do you work in?  (you can choose more than one)</a:t>
            </a:r>
            <a:endParaRPr lang="en-US" sz="2400" dirty="0">
              <a:solidFill>
                <a:schemeClr val="dk2"/>
              </a:solidFill>
              <a:highlight>
                <a:srgbClr val="FFFFFF"/>
              </a:highlight>
              <a:latin typeface="Calibri"/>
              <a:ea typeface="Calibri"/>
              <a:cs typeface="Calibri"/>
            </a:endParaRPr>
          </a:p>
          <a:p>
            <a:pPr marL="438785" lvl="1" indent="-154940">
              <a:buSzPts val="3067"/>
              <a:buFont typeface="Arial"/>
              <a:buChar char="•"/>
            </a:pPr>
            <a:r>
              <a:rPr lang="en-US" sz="2400" dirty="0">
                <a:solidFill>
                  <a:schemeClr val="dk2"/>
                </a:solidFill>
                <a:highlight>
                  <a:srgbClr val="FFFFFF"/>
                </a:highlight>
                <a:latin typeface="Calibri"/>
                <a:cs typeface="Calibri"/>
              </a:rPr>
              <a:t>Buildings</a:t>
            </a:r>
            <a:endParaRPr lang="en-US" sz="2400" dirty="0">
              <a:solidFill>
                <a:schemeClr val="dk2"/>
              </a:solidFill>
              <a:highlight>
                <a:srgbClr val="FFFFFF"/>
              </a:highlight>
              <a:latin typeface="Calibri"/>
              <a:ea typeface="Calibri"/>
              <a:cs typeface="Calibri"/>
            </a:endParaRPr>
          </a:p>
          <a:p>
            <a:pPr marL="438785" lvl="1" indent="-154940">
              <a:buSzPts val="3067"/>
              <a:buFont typeface="Arial"/>
              <a:buChar char="•"/>
            </a:pPr>
            <a:r>
              <a:rPr lang="en-US" sz="2400" dirty="0">
                <a:solidFill>
                  <a:schemeClr val="dk2"/>
                </a:solidFill>
                <a:highlight>
                  <a:srgbClr val="FFFFFF"/>
                </a:highlight>
                <a:latin typeface="Calibri"/>
                <a:cs typeface="Calibri"/>
              </a:rPr>
              <a:t>Industry</a:t>
            </a:r>
            <a:endParaRPr lang="en" sz="2400" dirty="0">
              <a:solidFill>
                <a:schemeClr val="dk2"/>
              </a:solidFill>
              <a:highlight>
                <a:srgbClr val="FFFFFF"/>
              </a:highlight>
              <a:latin typeface="Calibri"/>
              <a:cs typeface="Calibri"/>
            </a:endParaRPr>
          </a:p>
          <a:p>
            <a:pPr marL="438785" lvl="1" indent="-154940">
              <a:buSzPts val="3067"/>
              <a:buFont typeface="Arial"/>
              <a:buChar char="•"/>
            </a:pPr>
            <a:r>
              <a:rPr lang="en-US" sz="2400" dirty="0">
                <a:solidFill>
                  <a:schemeClr val="dk2"/>
                </a:solidFill>
                <a:highlight>
                  <a:srgbClr val="FFFFFF"/>
                </a:highlight>
                <a:latin typeface="Calibri"/>
                <a:cs typeface="Calibri"/>
              </a:rPr>
              <a:t>Natural &amp; Working Lands</a:t>
            </a:r>
            <a:endParaRPr lang="en" sz="2400" dirty="0">
              <a:solidFill>
                <a:schemeClr val="dk2"/>
              </a:solidFill>
              <a:highlight>
                <a:srgbClr val="FFFFFF"/>
              </a:highlight>
              <a:latin typeface="Calibri"/>
              <a:cs typeface="Calibri"/>
            </a:endParaRPr>
          </a:p>
          <a:p>
            <a:pPr marL="438785" lvl="1" indent="-154940">
              <a:buSzPts val="3067"/>
              <a:buFont typeface="Arial"/>
              <a:buChar char="•"/>
            </a:pPr>
            <a:r>
              <a:rPr lang="en-US" sz="2400" dirty="0">
                <a:solidFill>
                  <a:schemeClr val="dk2"/>
                </a:solidFill>
                <a:highlight>
                  <a:srgbClr val="FFFFFF"/>
                </a:highlight>
                <a:latin typeface="Calibri"/>
                <a:cs typeface="Calibri"/>
              </a:rPr>
              <a:t>Power</a:t>
            </a:r>
            <a:endParaRPr lang="en" sz="2400" dirty="0">
              <a:solidFill>
                <a:schemeClr val="dk2"/>
              </a:solidFill>
              <a:highlight>
                <a:srgbClr val="FFFFFF"/>
              </a:highlight>
              <a:latin typeface="Calibri"/>
              <a:cs typeface="Calibri"/>
            </a:endParaRPr>
          </a:p>
          <a:p>
            <a:pPr marL="438785" lvl="1" indent="-154940">
              <a:buSzPts val="3067"/>
              <a:buFont typeface="Arial"/>
              <a:buChar char="•"/>
            </a:pPr>
            <a:r>
              <a:rPr lang="en-US" sz="2400" dirty="0">
                <a:solidFill>
                  <a:schemeClr val="dk2"/>
                </a:solidFill>
                <a:highlight>
                  <a:srgbClr val="FFFFFF"/>
                </a:highlight>
                <a:latin typeface="Calibri"/>
                <a:cs typeface="Calibri"/>
              </a:rPr>
              <a:t>Waste</a:t>
            </a:r>
            <a:endParaRPr lang="en" sz="2400" dirty="0">
              <a:solidFill>
                <a:schemeClr val="dk2"/>
              </a:solidFill>
              <a:highlight>
                <a:srgbClr val="FFFFFF"/>
              </a:highlight>
              <a:latin typeface="Calibri"/>
              <a:cs typeface="Calibri"/>
            </a:endParaRPr>
          </a:p>
          <a:p>
            <a:pPr marL="438785" lvl="1" indent="-154940">
              <a:buSzPts val="3067"/>
              <a:buFont typeface="Arial"/>
              <a:buChar char="•"/>
            </a:pPr>
            <a:r>
              <a:rPr lang="en-US" sz="2400" dirty="0">
                <a:solidFill>
                  <a:schemeClr val="dk2"/>
                </a:solidFill>
                <a:highlight>
                  <a:srgbClr val="FFFFFF"/>
                </a:highlight>
                <a:latin typeface="Calibri"/>
                <a:cs typeface="Calibri"/>
              </a:rPr>
              <a:t>Equitable Outcomes and Stakeholder Engagement</a:t>
            </a:r>
            <a:endParaRPr lang="en" sz="2400" dirty="0">
              <a:solidFill>
                <a:schemeClr val="dk2"/>
              </a:solidFill>
              <a:highlight>
                <a:srgbClr val="FFFFFF"/>
              </a:highlight>
              <a:latin typeface="Calibri"/>
              <a:cs typeface="Calibri"/>
            </a:endParaRPr>
          </a:p>
          <a:p>
            <a:pPr marL="438785" lvl="1" indent="-154940">
              <a:buSzPts val="3067"/>
              <a:buFont typeface="Arial"/>
              <a:buChar char="•"/>
            </a:pPr>
            <a:r>
              <a:rPr lang="en-US" sz="2400" dirty="0">
                <a:solidFill>
                  <a:schemeClr val="dk2"/>
                </a:solidFill>
                <a:highlight>
                  <a:srgbClr val="FFFFFF"/>
                </a:highlight>
                <a:latin typeface="Calibri"/>
                <a:cs typeface="Calibri"/>
              </a:rPr>
              <a:t>Workforce Development</a:t>
            </a:r>
            <a:endParaRPr lang="en" sz="2400" dirty="0">
              <a:solidFill>
                <a:schemeClr val="dk2"/>
              </a:solidFill>
              <a:highlight>
                <a:srgbClr val="FFFFFF"/>
              </a:highlight>
              <a:latin typeface="Calibri"/>
              <a:cs typeface="Calibri"/>
            </a:endParaRPr>
          </a:p>
          <a:p>
            <a:pPr marL="438785" lvl="1" indent="-154940">
              <a:buSzPts val="3067"/>
              <a:buFont typeface="Arial"/>
              <a:buChar char="•"/>
            </a:pPr>
            <a:r>
              <a:rPr lang="en-US" sz="2400" dirty="0">
                <a:solidFill>
                  <a:schemeClr val="dk2"/>
                </a:solidFill>
                <a:highlight>
                  <a:srgbClr val="FFFFFF"/>
                </a:highlight>
                <a:latin typeface="Calibri"/>
                <a:cs typeface="Calibri"/>
              </a:rPr>
              <a:t>Coalitions (example: rail trail coalitions)</a:t>
            </a:r>
            <a:endParaRPr lang="en-US" sz="2400" dirty="0">
              <a:solidFill>
                <a:schemeClr val="dk2"/>
              </a:solidFill>
              <a:highlight>
                <a:srgbClr val="FFFFFF"/>
              </a:highlight>
              <a:latin typeface="Calibri"/>
              <a:ea typeface="Calibri"/>
              <a:cs typeface="Calibri"/>
            </a:endParaRPr>
          </a:p>
          <a:p>
            <a:pPr marL="210185" indent="-210185">
              <a:buSzPts val="3067"/>
              <a:buAutoNum type="arabicPeriod"/>
            </a:pPr>
            <a:r>
              <a:rPr lang="en-US" sz="2400" dirty="0">
                <a:solidFill>
                  <a:schemeClr val="dk2"/>
                </a:solidFill>
                <a:highlight>
                  <a:srgbClr val="FFFFFF"/>
                </a:highlight>
                <a:latin typeface="Calibri"/>
                <a:cs typeface="Calibri"/>
              </a:rPr>
              <a:t>Did you attend any of the fall / winter CPRG community engagement sessions either online or in person? </a:t>
            </a:r>
            <a:r>
              <a:rPr lang="en-US" sz="2400" b="1" dirty="0">
                <a:solidFill>
                  <a:schemeClr val="dk2"/>
                </a:solidFill>
                <a:highlight>
                  <a:srgbClr val="FFFFFF"/>
                </a:highlight>
                <a:latin typeface="Calibri"/>
                <a:cs typeface="Calibri"/>
              </a:rPr>
              <a:t>Yes / No</a:t>
            </a:r>
            <a:endParaRPr lang="en" sz="2400" dirty="0">
              <a:solidFill>
                <a:schemeClr val="dk2"/>
              </a:solidFill>
              <a:highlight>
                <a:srgbClr val="FFFFFF"/>
              </a:highlight>
              <a:latin typeface="Calibri"/>
              <a:cs typeface="Calibri"/>
            </a:endParaRPr>
          </a:p>
        </p:txBody>
      </p:sp>
      <p:pic>
        <p:nvPicPr>
          <p:cNvPr id="308" name="Google Shape;308;p4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593658" y="156047"/>
            <a:ext cx="1457393" cy="803312"/>
          </a:xfrm>
          <a:prstGeom prst="rect">
            <a:avLst/>
          </a:prstGeom>
          <a:noFill/>
          <a:ln>
            <a:noFill/>
          </a:ln>
        </p:spPr>
      </p:pic>
      <p:pic>
        <p:nvPicPr>
          <p:cNvPr id="2" name="Google Shape;293;p42" descr="New Hampshire Listens Logo">
            <a:extLst>
              <a:ext uri="{FF2B5EF4-FFF2-40B4-BE49-F238E27FC236}">
                <a16:creationId xmlns:a16="http://schemas.microsoft.com/office/drawing/2014/main" id="{B40D29D0-0532-9506-40C0-186DE04DAAAF}"/>
              </a:ex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10889503" y="1157950"/>
            <a:ext cx="1017336" cy="1133600"/>
          </a:xfrm>
          <a:prstGeom prst="rect">
            <a:avLst/>
          </a:prstGeom>
          <a:noFill/>
          <a:ln>
            <a:noFill/>
          </a:ln>
        </p:spPr>
      </p:pic>
    </p:spTree>
    <p:extLst>
      <p:ext uri="{BB962C8B-B14F-4D97-AF65-F5344CB8AC3E}">
        <p14:creationId xmlns:p14="http://schemas.microsoft.com/office/powerpoint/2010/main" val="181771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0C7A0-A9AD-D6B7-29A2-A719AA1D39F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8D9D057-B1FB-BAA7-7CDA-61897E77D9E0}"/>
              </a:ext>
            </a:extLst>
          </p:cNvPr>
          <p:cNvSpPr>
            <a:spLocks noGrp="1"/>
          </p:cNvSpPr>
          <p:nvPr>
            <p:ph type="title"/>
          </p:nvPr>
        </p:nvSpPr>
        <p:spPr>
          <a:xfrm>
            <a:off x="527232" y="385208"/>
            <a:ext cx="11137536" cy="1339419"/>
          </a:xfrm>
        </p:spPr>
        <p:txBody>
          <a:bodyPr anchor="t">
            <a:noAutofit/>
          </a:bodyPr>
          <a:lstStyle/>
          <a:p>
            <a:pPr algn="ctr"/>
            <a:r>
              <a:rPr lang="en-US" sz="2400" b="1" dirty="0">
                <a:latin typeface="Calibri" panose="020F0502020204030204" pitchFamily="34" charset="0"/>
                <a:cs typeface="Calibri" panose="020F0502020204030204" pitchFamily="34" charset="0"/>
              </a:rPr>
              <a:t>Climate Pollution Reduction Grants (CPRG)</a:t>
            </a:r>
            <a:br>
              <a:rPr lang="en-US" sz="2400" b="1"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U.S. EPA funding to help NHDES draft Climate Action Plans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and implement greenhouse gas (GHG) reduction measures</a:t>
            </a:r>
            <a:endParaRPr lang="en-US" sz="2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E93BEB0-86A1-605C-C97D-846421C5C0EA}"/>
              </a:ext>
            </a:extLst>
          </p:cNvPr>
          <p:cNvSpPr txBox="1"/>
          <p:nvPr/>
        </p:nvSpPr>
        <p:spPr>
          <a:xfrm>
            <a:off x="761514" y="1724627"/>
            <a:ext cx="5188694" cy="3816429"/>
          </a:xfrm>
          <a:prstGeom prst="rect">
            <a:avLst/>
          </a:prstGeom>
          <a:noFill/>
        </p:spPr>
        <p:txBody>
          <a:bodyPr wrap="square" rtlCol="0">
            <a:spAutoFit/>
          </a:bodyPr>
          <a:lstStyle/>
          <a:p>
            <a:pPr marL="0" indent="0" algn="ctr">
              <a:spcBef>
                <a:spcPts val="1200"/>
              </a:spcBef>
              <a:spcAft>
                <a:spcPts val="1200"/>
              </a:spcAft>
              <a:buNone/>
            </a:pPr>
            <a:r>
              <a:rPr lang="en-US" b="1" dirty="0">
                <a:latin typeface="Calibri"/>
                <a:cs typeface="Calibri"/>
              </a:rPr>
              <a:t>Planning Grant (4 Years)</a:t>
            </a:r>
          </a:p>
          <a:p>
            <a:pPr marL="347345" indent="-347345">
              <a:spcBef>
                <a:spcPts val="1200"/>
              </a:spcBef>
              <a:spcAft>
                <a:spcPts val="1200"/>
              </a:spcAft>
              <a:buFont typeface="Wingdings" panose="05000000000000000000" pitchFamily="2" charset="2"/>
              <a:buChar char="ü"/>
            </a:pPr>
            <a:r>
              <a:rPr lang="en-US" sz="1800" b="1" dirty="0">
                <a:latin typeface="Calibri"/>
                <a:cs typeface="Calibri"/>
              </a:rPr>
              <a:t>August 15, 2023</a:t>
            </a:r>
            <a:r>
              <a:rPr lang="en-US" sz="1800" dirty="0">
                <a:latin typeface="Calibri"/>
                <a:cs typeface="Calibri"/>
              </a:rPr>
              <a:t> - NHDES received a planning grant to work on Climate Action Plans</a:t>
            </a:r>
          </a:p>
          <a:p>
            <a:pPr marL="347345" indent="-347345">
              <a:spcBef>
                <a:spcPts val="1200"/>
              </a:spcBef>
              <a:spcAft>
                <a:spcPts val="1200"/>
              </a:spcAft>
              <a:buFont typeface="Wingdings" panose="05000000000000000000" pitchFamily="2" charset="2"/>
              <a:buChar char="ü"/>
            </a:pPr>
            <a:r>
              <a:rPr lang="en-US" sz="1800" b="1" dirty="0">
                <a:latin typeface="Calibri"/>
                <a:cs typeface="Calibri"/>
              </a:rPr>
              <a:t>March 1, 2024</a:t>
            </a:r>
            <a:r>
              <a:rPr lang="en-US" sz="1800" dirty="0">
                <a:latin typeface="Calibri"/>
                <a:cs typeface="Calibri"/>
              </a:rPr>
              <a:t> - NHDES submitted Priority Climate Action Plan </a:t>
            </a:r>
            <a:r>
              <a:rPr lang="en-US" sz="1800" b="1" dirty="0">
                <a:latin typeface="Calibri"/>
                <a:cs typeface="Calibri"/>
              </a:rPr>
              <a:t>(PCAP)</a:t>
            </a:r>
            <a:endParaRPr lang="en-US" b="1" dirty="0">
              <a:latin typeface="Calibri"/>
              <a:ea typeface="Calibri"/>
              <a:cs typeface="Calibri"/>
            </a:endParaRPr>
          </a:p>
          <a:p>
            <a:pPr marL="347345" indent="-347345">
              <a:spcBef>
                <a:spcPts val="1200"/>
              </a:spcBef>
              <a:spcAft>
                <a:spcPts val="1200"/>
              </a:spcAft>
              <a:buFont typeface="Wingdings" panose="05000000000000000000" pitchFamily="2" charset="2"/>
              <a:buChar char="ü"/>
            </a:pPr>
            <a:r>
              <a:rPr lang="en-US" sz="1800" b="1" dirty="0">
                <a:latin typeface="Calibri"/>
                <a:cs typeface="Calibri"/>
              </a:rPr>
              <a:t>August 2025</a:t>
            </a:r>
            <a:r>
              <a:rPr lang="en-US" sz="1800" dirty="0">
                <a:latin typeface="Calibri"/>
                <a:cs typeface="Calibri"/>
              </a:rPr>
              <a:t> - NHDES to submit Comprehensive Climate Action Plan </a:t>
            </a:r>
            <a:r>
              <a:rPr lang="en-US" sz="1800" b="1" dirty="0">
                <a:latin typeface="Calibri"/>
                <a:cs typeface="Calibri"/>
              </a:rPr>
              <a:t>(CCAP)</a:t>
            </a:r>
            <a:endParaRPr lang="en-US" b="1" dirty="0"/>
          </a:p>
          <a:p>
            <a:pPr marL="347345" indent="-347345">
              <a:spcBef>
                <a:spcPts val="1200"/>
              </a:spcBef>
              <a:spcAft>
                <a:spcPts val="1200"/>
              </a:spcAft>
              <a:buFont typeface="Wingdings" panose="05000000000000000000" pitchFamily="2" charset="2"/>
              <a:buChar char="ü"/>
            </a:pPr>
            <a:r>
              <a:rPr lang="en-US" sz="1800" b="1" dirty="0">
                <a:latin typeface="Calibri"/>
                <a:cs typeface="Calibri"/>
              </a:rPr>
              <a:t>August 2027</a:t>
            </a:r>
            <a:r>
              <a:rPr lang="en-US" sz="1800" dirty="0">
                <a:latin typeface="Calibri"/>
                <a:cs typeface="Calibri"/>
              </a:rPr>
              <a:t> - NHDES to submit a Comprehensive Status Report</a:t>
            </a:r>
          </a:p>
        </p:txBody>
      </p:sp>
      <p:sp>
        <p:nvSpPr>
          <p:cNvPr id="4" name="TextBox 3">
            <a:extLst>
              <a:ext uri="{FF2B5EF4-FFF2-40B4-BE49-F238E27FC236}">
                <a16:creationId xmlns:a16="http://schemas.microsoft.com/office/drawing/2014/main" id="{24D12F5F-48C4-0187-C1DD-20821BC99312}"/>
              </a:ext>
            </a:extLst>
          </p:cNvPr>
          <p:cNvSpPr txBox="1"/>
          <p:nvPr/>
        </p:nvSpPr>
        <p:spPr>
          <a:xfrm>
            <a:off x="6184490" y="1724627"/>
            <a:ext cx="5245996" cy="3342582"/>
          </a:xfrm>
          <a:prstGeom prst="rect">
            <a:avLst/>
          </a:prstGeom>
          <a:noFill/>
        </p:spPr>
        <p:txBody>
          <a:bodyPr wrap="square" rtlCol="0">
            <a:spAutoFit/>
          </a:bodyPr>
          <a:lstStyle/>
          <a:p>
            <a:pPr marL="0" indent="0" algn="ctr">
              <a:lnSpc>
                <a:spcPct val="150000"/>
              </a:lnSpc>
              <a:spcBef>
                <a:spcPts val="1200"/>
              </a:spcBef>
              <a:spcAft>
                <a:spcPts val="1200"/>
              </a:spcAft>
              <a:buNone/>
            </a:pPr>
            <a:r>
              <a:rPr lang="en-US" b="1" dirty="0">
                <a:latin typeface="Calibri"/>
                <a:cs typeface="Calibri"/>
              </a:rPr>
              <a:t>Implementation Grant (5 Years)</a:t>
            </a:r>
          </a:p>
          <a:p>
            <a:pPr marL="347345" indent="-347345">
              <a:lnSpc>
                <a:spcPct val="150000"/>
              </a:lnSpc>
              <a:spcBef>
                <a:spcPts val="0"/>
              </a:spcBef>
              <a:spcAft>
                <a:spcPts val="600"/>
              </a:spcAft>
              <a:buFont typeface="Wingdings" panose="05000000000000000000" pitchFamily="2" charset="2"/>
              <a:buChar char="ü"/>
            </a:pPr>
            <a:r>
              <a:rPr lang="en-US" b="1" dirty="0">
                <a:latin typeface="Calibri"/>
                <a:cs typeface="Calibri"/>
              </a:rPr>
              <a:t>April 1, 2024</a:t>
            </a:r>
            <a:r>
              <a:rPr lang="en-US" dirty="0">
                <a:latin typeface="Calibri"/>
                <a:cs typeface="Calibri"/>
              </a:rPr>
              <a:t> - NHDES submitted Implementation Grant application to fund measures in the PCAP</a:t>
            </a:r>
          </a:p>
          <a:p>
            <a:pPr marL="347345" indent="-347345">
              <a:lnSpc>
                <a:spcPct val="150000"/>
              </a:lnSpc>
              <a:spcBef>
                <a:spcPts val="0"/>
              </a:spcBef>
              <a:spcAft>
                <a:spcPts val="600"/>
              </a:spcAft>
              <a:buFont typeface="Wingdings" panose="05000000000000000000" pitchFamily="2" charset="2"/>
              <a:buChar char="ü"/>
            </a:pPr>
            <a:r>
              <a:rPr lang="en-US" b="1" dirty="0">
                <a:latin typeface="Calibri"/>
                <a:cs typeface="Calibri"/>
              </a:rPr>
              <a:t>July 2024 </a:t>
            </a:r>
            <a:r>
              <a:rPr lang="en-US" dirty="0">
                <a:latin typeface="Calibri"/>
                <a:cs typeface="Calibri"/>
              </a:rPr>
              <a:t>– EPA will announce awards</a:t>
            </a:r>
          </a:p>
          <a:p>
            <a:pPr marL="347345" indent="-347345">
              <a:lnSpc>
                <a:spcPct val="150000"/>
              </a:lnSpc>
              <a:spcBef>
                <a:spcPts val="0"/>
              </a:spcBef>
              <a:spcAft>
                <a:spcPts val="600"/>
              </a:spcAft>
              <a:buFont typeface="Wingdings" panose="05000000000000000000" pitchFamily="2" charset="2"/>
              <a:buChar char="ü"/>
            </a:pPr>
            <a:r>
              <a:rPr lang="en-US" b="1" dirty="0">
                <a:latin typeface="Calibri"/>
                <a:cs typeface="Calibri"/>
              </a:rPr>
              <a:t>October 2024</a:t>
            </a:r>
            <a:r>
              <a:rPr lang="en-US" dirty="0">
                <a:latin typeface="Calibri"/>
                <a:cs typeface="Calibri"/>
              </a:rPr>
              <a:t> – EPA will award funds</a:t>
            </a:r>
          </a:p>
          <a:p>
            <a:pPr marL="347345" indent="-347345">
              <a:lnSpc>
                <a:spcPct val="150000"/>
              </a:lnSpc>
              <a:spcBef>
                <a:spcPts val="0"/>
              </a:spcBef>
              <a:spcAft>
                <a:spcPts val="600"/>
              </a:spcAft>
              <a:buFont typeface="Wingdings" panose="05000000000000000000" pitchFamily="2" charset="2"/>
              <a:buChar char="ü"/>
            </a:pPr>
            <a:r>
              <a:rPr lang="en-US" b="1" dirty="0">
                <a:latin typeface="Calibri"/>
                <a:cs typeface="Calibri"/>
              </a:rPr>
              <a:t>October 2029</a:t>
            </a:r>
            <a:r>
              <a:rPr lang="en-US" dirty="0">
                <a:latin typeface="Calibri"/>
                <a:cs typeface="Calibri"/>
              </a:rPr>
              <a:t> - NHDES to submit Final Report on Implementation Grant achievements</a:t>
            </a:r>
          </a:p>
        </p:txBody>
      </p:sp>
    </p:spTree>
    <p:extLst>
      <p:ext uri="{BB962C8B-B14F-4D97-AF65-F5344CB8AC3E}">
        <p14:creationId xmlns:p14="http://schemas.microsoft.com/office/powerpoint/2010/main" val="134343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5A1695-E831-C97F-290E-B373AEA00A5C}"/>
              </a:ext>
            </a:extLst>
          </p:cNvPr>
          <p:cNvSpPr>
            <a:spLocks noGrp="1"/>
          </p:cNvSpPr>
          <p:nvPr>
            <p:ph type="title"/>
          </p:nvPr>
        </p:nvSpPr>
        <p:spPr>
          <a:xfrm>
            <a:off x="1478853" y="406492"/>
            <a:ext cx="9371949" cy="1183566"/>
          </a:xfrm>
        </p:spPr>
        <p:txBody>
          <a:bodyPr anchor="ctr">
            <a:noAutofit/>
          </a:bodyPr>
          <a:lstStyle/>
          <a:p>
            <a:pPr algn="ctr"/>
            <a:r>
              <a:rPr lang="en-US" sz="3600" dirty="0">
                <a:latin typeface="Calibri" panose="020F0502020204030204" pitchFamily="34" charset="0"/>
                <a:cs typeface="Calibri" panose="020F0502020204030204" pitchFamily="34" charset="0"/>
              </a:rPr>
              <a:t>The Core NHDES CPRG team </a:t>
            </a:r>
            <a:br>
              <a:rPr lang="en-US" sz="32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(contact us at: cprg@des.nh.gov)</a:t>
            </a:r>
            <a:endParaRPr lang="en-US" sz="32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09E522CB-7BC4-BBEA-92CD-D6EF073489D1}"/>
              </a:ext>
            </a:extLst>
          </p:cNvPr>
          <p:cNvSpPr>
            <a:spLocks noGrp="1"/>
          </p:cNvSpPr>
          <p:nvPr>
            <p:ph sz="half" idx="2"/>
          </p:nvPr>
        </p:nvSpPr>
        <p:spPr>
          <a:xfrm>
            <a:off x="723072" y="2008718"/>
            <a:ext cx="10613522" cy="3851007"/>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Jennifer Galbraith</a:t>
            </a:r>
            <a:r>
              <a:rPr lang="en-US" dirty="0">
                <a:latin typeface="Calibri" panose="020F0502020204030204" pitchFamily="34" charset="0"/>
                <a:ea typeface="Calibri" panose="020F0502020204030204" pitchFamily="34" charset="0"/>
                <a:cs typeface="Calibri" panose="020F0502020204030204" pitchFamily="34" charset="0"/>
              </a:rPr>
              <a:t>, Climate and Energy Manager, Technical Services Bureau, Air Resources Division </a:t>
            </a:r>
          </a:p>
          <a:p>
            <a:r>
              <a:rPr lang="en-US" b="1" dirty="0">
                <a:latin typeface="Calibri" panose="020F0502020204030204" pitchFamily="34" charset="0"/>
                <a:ea typeface="Calibri" panose="020F0502020204030204" pitchFamily="34" charset="0"/>
                <a:cs typeface="Calibri" panose="020F0502020204030204" pitchFamily="34" charset="0"/>
              </a:rPr>
              <a:t>James Tilley</a:t>
            </a:r>
            <a:r>
              <a:rPr lang="en-US" dirty="0">
                <a:latin typeface="Calibri" panose="020F0502020204030204" pitchFamily="34" charset="0"/>
                <a:ea typeface="Calibri" panose="020F0502020204030204" pitchFamily="34" charset="0"/>
                <a:cs typeface="Calibri" panose="020F0502020204030204" pitchFamily="34" charset="0"/>
              </a:rPr>
              <a:t>, Climate Planning Manager, Technical Services Bureau, Air Resources Division </a:t>
            </a:r>
          </a:p>
          <a:p>
            <a:r>
              <a:rPr lang="en-US" b="1" dirty="0">
                <a:latin typeface="Calibri" panose="020F0502020204030204" pitchFamily="34" charset="0"/>
                <a:ea typeface="Calibri" panose="020F0502020204030204" pitchFamily="34" charset="0"/>
                <a:cs typeface="Calibri" panose="020F0502020204030204" pitchFamily="34" charset="0"/>
              </a:rPr>
              <a:t>Kurt Yuengling</a:t>
            </a:r>
            <a:r>
              <a:rPr lang="en-US" dirty="0">
                <a:latin typeface="Calibri" panose="020F0502020204030204" pitchFamily="34" charset="0"/>
                <a:ea typeface="Calibri" panose="020F0502020204030204" pitchFamily="34" charset="0"/>
                <a:cs typeface="Calibri" panose="020F0502020204030204" pitchFamily="34" charset="0"/>
              </a:rPr>
              <a:t>, Community Engagement Specialist, Permitting and Environmental Health Bureau, Air Resources Division</a:t>
            </a:r>
          </a:p>
          <a:p>
            <a:r>
              <a:rPr lang="en-US" b="1" dirty="0">
                <a:latin typeface="Calibri" panose="020F0502020204030204" pitchFamily="34" charset="0"/>
                <a:ea typeface="Calibri" panose="020F0502020204030204" pitchFamily="34" charset="0"/>
                <a:cs typeface="Calibri" panose="020F0502020204030204" pitchFamily="34" charset="0"/>
              </a:rPr>
              <a:t>Brendan Wyman</a:t>
            </a:r>
            <a:r>
              <a:rPr lang="en-US" dirty="0">
                <a:latin typeface="Calibri" panose="020F0502020204030204" pitchFamily="34" charset="0"/>
                <a:ea typeface="Calibri" panose="020F0502020204030204" pitchFamily="34" charset="0"/>
                <a:cs typeface="Calibri" panose="020F0502020204030204" pitchFamily="34" charset="0"/>
              </a:rPr>
              <a:t>, Clean Air Act Grant Manager, Technical Services Bureau, Air Resources Division</a:t>
            </a:r>
          </a:p>
          <a:p>
            <a:pPr marL="0" indent="0">
              <a:buNone/>
            </a:pPr>
            <a:r>
              <a:rPr lang="en-US" sz="2400" i="1" dirty="0">
                <a:latin typeface="Calibri" panose="020F0502020204030204" pitchFamily="34" charset="0"/>
                <a:ea typeface="Calibri" panose="020F0502020204030204" pitchFamily="34" charset="0"/>
                <a:cs typeface="Calibri" panose="020F0502020204030204" pitchFamily="34" charset="0"/>
              </a:rPr>
              <a:t>Depending on Implementation Grant awards, create up to 3 new positions to administer the funds.</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4DA5D70-3447-BAA3-842A-2B9F6D29D52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18" t="22260" r="4233" b="23841"/>
          <a:stretch/>
        </p:blipFill>
        <p:spPr bwMode="auto">
          <a:xfrm>
            <a:off x="284666" y="262146"/>
            <a:ext cx="2697073" cy="1395479"/>
          </a:xfrm>
          <a:prstGeom prst="rect">
            <a:avLst/>
          </a:prstGeom>
          <a:noFill/>
          <a:ln>
            <a:noFill/>
          </a:ln>
        </p:spPr>
      </p:pic>
    </p:spTree>
    <p:extLst>
      <p:ext uri="{BB962C8B-B14F-4D97-AF65-F5344CB8AC3E}">
        <p14:creationId xmlns:p14="http://schemas.microsoft.com/office/powerpoint/2010/main" val="181264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3855F-D406-F008-403B-6D31511EC4C3}"/>
              </a:ext>
            </a:extLst>
          </p:cNvPr>
          <p:cNvSpPr>
            <a:spLocks noGrp="1"/>
          </p:cNvSpPr>
          <p:nvPr>
            <p:ph type="title"/>
          </p:nvPr>
        </p:nvSpPr>
        <p:spPr>
          <a:xfrm>
            <a:off x="711610" y="565497"/>
            <a:ext cx="10762635" cy="1183566"/>
          </a:xfrm>
        </p:spPr>
        <p:txBody>
          <a:bodyPr>
            <a:noAutofit/>
          </a:bodyPr>
          <a:lstStyle/>
          <a:p>
            <a:pPr marL="0" indent="0" algn="ctr">
              <a:spcBef>
                <a:spcPts val="1800"/>
              </a:spcBef>
            </a:pPr>
            <a:r>
              <a:rPr lang="en-US" sz="2800" b="1"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The Justice40 Initiative</a:t>
            </a:r>
            <a:r>
              <a:rPr lang="en-US" sz="2800" dirty="0">
                <a:solidFill>
                  <a:schemeClr val="tx1"/>
                </a:solidFill>
                <a:latin typeface="Calibri" panose="020F0502020204030204" pitchFamily="34" charset="0"/>
                <a:cs typeface="Calibri" panose="020F0502020204030204" pitchFamily="34" charset="0"/>
              </a:rPr>
              <a:t>:  </a:t>
            </a:r>
            <a:br>
              <a:rPr lang="en-US" sz="1800" dirty="0">
                <a:solidFill>
                  <a:schemeClr val="tx1"/>
                </a:solidFill>
                <a:latin typeface="Calibri" panose="020F0502020204030204" pitchFamily="34" charset="0"/>
                <a:cs typeface="Calibri" panose="020F0502020204030204" pitchFamily="34" charset="0"/>
              </a:rPr>
            </a:br>
            <a:r>
              <a:rPr lang="en-US" sz="1800" dirty="0">
                <a:solidFill>
                  <a:schemeClr val="tx1"/>
                </a:solidFill>
                <a:latin typeface="Calibri" panose="020F0502020204030204" pitchFamily="34" charset="0"/>
                <a:cs typeface="Calibri" panose="020F0502020204030204" pitchFamily="34" charset="0"/>
              </a:rPr>
              <a:t>“the Federal Government has made it a goal that 40 percent of the overall benefits of certain Federal investments flow to disadvantaged communities that are marginalized, underserved, and overburdened by pollution” </a:t>
            </a:r>
            <a:endParaRPr lang="en-US" sz="1800" dirty="0">
              <a:solidFill>
                <a:schemeClr val="tx1"/>
              </a:solidFill>
            </a:endParaRPr>
          </a:p>
        </p:txBody>
      </p:sp>
      <p:sp>
        <p:nvSpPr>
          <p:cNvPr id="3" name="Content Placeholder 2">
            <a:extLst>
              <a:ext uri="{FF2B5EF4-FFF2-40B4-BE49-F238E27FC236}">
                <a16:creationId xmlns:a16="http://schemas.microsoft.com/office/drawing/2014/main" id="{8079C553-A979-A732-E32F-1D058FA48A65}"/>
              </a:ext>
            </a:extLst>
          </p:cNvPr>
          <p:cNvSpPr>
            <a:spLocks noGrp="1"/>
          </p:cNvSpPr>
          <p:nvPr>
            <p:ph sz="half" idx="1"/>
          </p:nvPr>
        </p:nvSpPr>
        <p:spPr>
          <a:xfrm>
            <a:off x="711610" y="1949725"/>
            <a:ext cx="10762635" cy="4342778"/>
          </a:xfrm>
        </p:spPr>
        <p:txBody>
          <a:bodyPr>
            <a:normAutofit lnSpcReduction="10000"/>
          </a:bodyPr>
          <a:lstStyle/>
          <a:p>
            <a:pPr marL="0" indent="0">
              <a:lnSpc>
                <a:spcPct val="120000"/>
              </a:lnSpc>
              <a:spcBef>
                <a:spcPts val="0"/>
              </a:spcBef>
              <a:buNone/>
            </a:pPr>
            <a:r>
              <a:rPr lang="en-US" sz="1800" b="1" i="1" dirty="0">
                <a:latin typeface="Calibri" panose="020F0502020204030204" pitchFamily="34" charset="0"/>
                <a:cs typeface="Calibri" panose="020F0502020204030204" pitchFamily="34" charset="0"/>
              </a:rPr>
              <a:t>EPA CPRG Planning Grant Objectives</a:t>
            </a:r>
          </a:p>
          <a:p>
            <a:pPr>
              <a:lnSpc>
                <a:spcPct val="120000"/>
              </a:lnSpc>
              <a:spcBef>
                <a:spcPts val="0"/>
              </a:spcBef>
            </a:pPr>
            <a:r>
              <a:rPr lang="en-US" sz="1800" dirty="0">
                <a:latin typeface="Calibri" panose="020F0502020204030204" pitchFamily="34" charset="0"/>
                <a:cs typeface="Calibri" panose="020F0502020204030204" pitchFamily="34" charset="0"/>
              </a:rPr>
              <a:t>Tackle damaging climate pollution while supporting the creation of good jobs and lowering energy costs for families. </a:t>
            </a:r>
          </a:p>
          <a:p>
            <a:pPr>
              <a:lnSpc>
                <a:spcPct val="120000"/>
              </a:lnSpc>
              <a:spcBef>
                <a:spcPts val="0"/>
              </a:spcBef>
            </a:pPr>
            <a:r>
              <a:rPr lang="en-US" sz="1800" dirty="0">
                <a:latin typeface="Calibri" panose="020F0502020204030204" pitchFamily="34" charset="0"/>
                <a:cs typeface="Calibri" panose="020F0502020204030204" pitchFamily="34" charset="0"/>
              </a:rPr>
              <a:t>Accelerate work to address environmental injustice and empower community-driven solutions in overburdened neighborhoods. </a:t>
            </a:r>
          </a:p>
          <a:p>
            <a:pPr marL="0">
              <a:lnSpc>
                <a:spcPct val="120000"/>
              </a:lnSpc>
              <a:spcBef>
                <a:spcPts val="0"/>
              </a:spcBef>
            </a:pPr>
            <a:r>
              <a:rPr lang="en-US" sz="1800" dirty="0">
                <a:latin typeface="Calibri" panose="020F0502020204030204" pitchFamily="34" charset="0"/>
                <a:cs typeface="Calibri" panose="020F0502020204030204" pitchFamily="34" charset="0"/>
              </a:rPr>
              <a:t>Deliver cleaner air by reducing harmful air pollution in places where people live, work, play, and go to school.</a:t>
            </a:r>
          </a:p>
          <a:p>
            <a:pPr marL="0" indent="0">
              <a:buNone/>
            </a:pPr>
            <a:r>
              <a:rPr lang="en-US" sz="1800" b="1" i="1" dirty="0">
                <a:latin typeface="Calibri" panose="020F0502020204030204" pitchFamily="34" charset="0"/>
                <a:cs typeface="Calibri" panose="020F0502020204030204" pitchFamily="34" charset="0"/>
              </a:rPr>
              <a:t>EPA CPRG Implementation Grant Goals</a:t>
            </a:r>
          </a:p>
          <a:p>
            <a:r>
              <a:rPr lang="en-US" sz="1800" dirty="0">
                <a:latin typeface="Calibri" panose="020F0502020204030204" pitchFamily="34" charset="0"/>
                <a:cs typeface="Calibri" panose="020F0502020204030204" pitchFamily="34" charset="0"/>
              </a:rPr>
              <a:t>Implement ambitious measures (</a:t>
            </a:r>
            <a:r>
              <a:rPr lang="en-US" sz="1800" i="1" dirty="0">
                <a:latin typeface="Calibri" panose="020F0502020204030204" pitchFamily="34" charset="0"/>
                <a:cs typeface="Calibri" panose="020F0502020204030204" pitchFamily="34" charset="0"/>
              </a:rPr>
              <a:t>identified in PCAP</a:t>
            </a:r>
            <a:r>
              <a:rPr lang="en-US" sz="1800" dirty="0">
                <a:latin typeface="Calibri" panose="020F0502020204030204" pitchFamily="34" charset="0"/>
                <a:cs typeface="Calibri" panose="020F0502020204030204" pitchFamily="34" charset="0"/>
              </a:rPr>
              <a:t>) that will achieve significant reductions by 2030 and beyond; </a:t>
            </a:r>
          </a:p>
          <a:p>
            <a:r>
              <a:rPr lang="en-US" sz="1800" dirty="0">
                <a:latin typeface="Calibri" panose="020F0502020204030204" pitchFamily="34" charset="0"/>
                <a:cs typeface="Calibri" panose="020F0502020204030204" pitchFamily="34" charset="0"/>
              </a:rPr>
              <a:t>Pursue measures that will achieve substantial community benefits by reducing air pollutants, particularly in low-income and disadvantaged communities; </a:t>
            </a:r>
          </a:p>
          <a:p>
            <a:r>
              <a:rPr lang="en-US" sz="1800" dirty="0">
                <a:latin typeface="Calibri" panose="020F0502020204030204" pitchFamily="34" charset="0"/>
                <a:cs typeface="Calibri" panose="020F0502020204030204" pitchFamily="34" charset="0"/>
              </a:rPr>
              <a:t>Complement other funding sources to maximize GHG reductions and community benefits; </a:t>
            </a:r>
          </a:p>
          <a:p>
            <a:r>
              <a:rPr lang="en-US" sz="1800" dirty="0">
                <a:latin typeface="Calibri" panose="020F0502020204030204" pitchFamily="34" charset="0"/>
                <a:cs typeface="Calibri" panose="020F0502020204030204" pitchFamily="34" charset="0"/>
              </a:rPr>
              <a:t>Pursue innovative policies and programs that are replicable and can be “scaled up” across multiple jurisdictions</a:t>
            </a:r>
          </a:p>
        </p:txBody>
      </p:sp>
    </p:spTree>
    <p:extLst>
      <p:ext uri="{BB962C8B-B14F-4D97-AF65-F5344CB8AC3E}">
        <p14:creationId xmlns:p14="http://schemas.microsoft.com/office/powerpoint/2010/main" val="132102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107B3-5FA8-02C9-C765-6BFEDBFEE730}"/>
              </a:ext>
            </a:extLst>
          </p:cNvPr>
          <p:cNvSpPr>
            <a:spLocks noGrp="1"/>
          </p:cNvSpPr>
          <p:nvPr>
            <p:ph type="title"/>
          </p:nvPr>
        </p:nvSpPr>
        <p:spPr>
          <a:xfrm>
            <a:off x="415601" y="593368"/>
            <a:ext cx="11360800" cy="763600"/>
          </a:xfrm>
        </p:spPr>
        <p:txBody>
          <a:bodyPr spcFirstLastPara="1" vert="horz" wrap="square" lIns="68575" tIns="34275" rIns="68575" bIns="34275" rtlCol="0" anchor="ctr" anchorCtr="0">
            <a:normAutofit/>
          </a:bodyPr>
          <a:lstStyle/>
          <a:p>
            <a:r>
              <a:rPr lang="en-US" b="1" dirty="0"/>
              <a:t>First Round of Engagement</a:t>
            </a:r>
          </a:p>
        </p:txBody>
      </p:sp>
      <p:sp>
        <p:nvSpPr>
          <p:cNvPr id="9" name="Text Placeholder 8">
            <a:extLst>
              <a:ext uri="{FF2B5EF4-FFF2-40B4-BE49-F238E27FC236}">
                <a16:creationId xmlns:a16="http://schemas.microsoft.com/office/drawing/2014/main" id="{6003456E-E84F-A190-0431-81CB586CE81B}"/>
              </a:ext>
            </a:extLst>
          </p:cNvPr>
          <p:cNvSpPr>
            <a:spLocks noGrp="1"/>
          </p:cNvSpPr>
          <p:nvPr>
            <p:ph type="body" idx="1"/>
          </p:nvPr>
        </p:nvSpPr>
        <p:spPr>
          <a:xfrm>
            <a:off x="415601" y="1536633"/>
            <a:ext cx="11360800" cy="4555200"/>
          </a:xfrm>
        </p:spPr>
        <p:txBody>
          <a:bodyPr wrap="square" anchor="t">
            <a:normAutofit/>
          </a:bodyPr>
          <a:lstStyle/>
          <a:p>
            <a:pPr marL="115928" indent="0">
              <a:buNone/>
            </a:pPr>
            <a:r>
              <a:rPr lang="en-US" sz="2000" b="1"/>
              <a:t>First Round of Engagement Efforts - we asked stakeholders and the public to:</a:t>
            </a:r>
          </a:p>
          <a:p>
            <a:r>
              <a:rPr lang="en-US" sz="2000"/>
              <a:t>Focus on emission reduction projects, not policies</a:t>
            </a:r>
          </a:p>
          <a:p>
            <a:r>
              <a:rPr lang="en-US" sz="2000"/>
              <a:t>Help identify near-term, high-priority, implement ready projects, including:</a:t>
            </a:r>
          </a:p>
          <a:p>
            <a:pPr lvl="1"/>
            <a:r>
              <a:rPr lang="en-US" sz="2000"/>
              <a:t>potential barriers to implementation of measures that could be addressed with these funds.</a:t>
            </a:r>
          </a:p>
          <a:p>
            <a:pPr lvl="1"/>
            <a:r>
              <a:rPr lang="en-US" sz="2000"/>
              <a:t>potential partners for implementation of measures and distribution of funds.</a:t>
            </a:r>
          </a:p>
          <a:p>
            <a:pPr lvl="1"/>
            <a:r>
              <a:rPr lang="en-US" sz="2000"/>
              <a:t>existing funding programs which result in GHG emission reductions.</a:t>
            </a:r>
          </a:p>
          <a:p>
            <a:pPr marL="115928" indent="0">
              <a:buNone/>
            </a:pPr>
            <a:r>
              <a:rPr lang="en-US" sz="2000" b="1"/>
              <a:t>We reviewed:</a:t>
            </a:r>
          </a:p>
          <a:p>
            <a:pPr marL="573128" indent="-457200"/>
            <a:r>
              <a:rPr lang="en-US" sz="2000"/>
              <a:t>Planning Grant Goals and Requirement</a:t>
            </a:r>
          </a:p>
          <a:p>
            <a:pPr marL="573128" indent="-457200"/>
            <a:r>
              <a:rPr lang="en-US" sz="2000"/>
              <a:t>Implementation Grant Goals and Requirements</a:t>
            </a:r>
          </a:p>
          <a:p>
            <a:pPr marL="573128" indent="-457200"/>
            <a:r>
              <a:rPr lang="en-US" sz="2000"/>
              <a:t>Justice 40 Initiatives</a:t>
            </a:r>
          </a:p>
          <a:p>
            <a:pPr marL="573128" indent="-457200"/>
            <a:r>
              <a:rPr lang="en-US" sz="2000"/>
              <a:t>Timeline</a:t>
            </a:r>
          </a:p>
        </p:txBody>
      </p:sp>
    </p:spTree>
    <p:extLst>
      <p:ext uri="{BB962C8B-B14F-4D97-AF65-F5344CB8AC3E}">
        <p14:creationId xmlns:p14="http://schemas.microsoft.com/office/powerpoint/2010/main" val="3806491593"/>
      </p:ext>
    </p:extLst>
  </p:cSld>
  <p:clrMapOvr>
    <a:masterClrMapping/>
  </p:clrMapOvr>
</p:sld>
</file>

<file path=ppt/theme/theme1.xml><?xml version="1.0" encoding="utf-8"?>
<a:theme xmlns:a="http://schemas.openxmlformats.org/drawingml/2006/main" name="NHDES">
  <a:themeElements>
    <a:clrScheme name="NHDES_Template">
      <a:dk1>
        <a:srgbClr val="4D3E2F"/>
      </a:dk1>
      <a:lt1>
        <a:sysClr val="window" lastClr="FFFFFF"/>
      </a:lt1>
      <a:dk2>
        <a:srgbClr val="000000"/>
      </a:dk2>
      <a:lt2>
        <a:srgbClr val="DDDDDD"/>
      </a:lt2>
      <a:accent1>
        <a:srgbClr val="004785"/>
      </a:accent1>
      <a:accent2>
        <a:srgbClr val="316735"/>
      </a:accent2>
      <a:accent3>
        <a:srgbClr val="795837"/>
      </a:accent3>
      <a:accent4>
        <a:srgbClr val="D18316"/>
      </a:accent4>
      <a:accent5>
        <a:srgbClr val="79B4F0"/>
      </a:accent5>
      <a:accent6>
        <a:srgbClr val="FFC000"/>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DES" id="{C50C4A82-6AEC-476A-B5F0-0178D5F7EED1}" vid="{A289825B-80A4-4406-85D3-10E1ACBAF1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902e3d2-857f-4b6d-a44c-c9f8f44553e0">
      <Terms xmlns="http://schemas.microsoft.com/office/infopath/2007/PartnerControls"/>
    </lcf76f155ced4ddcb4097134ff3c332f>
    <TaxCatchAll xmlns="0ef6d2c1-42d3-4435-81de-ee19cffaf79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860B1CE9AFE346BE3DD65F0DC3D47A" ma:contentTypeVersion="15" ma:contentTypeDescription="Create a new document." ma:contentTypeScope="" ma:versionID="ee6d1353ec282eb542b11d66aa2f063f">
  <xsd:schema xmlns:xsd="http://www.w3.org/2001/XMLSchema" xmlns:xs="http://www.w3.org/2001/XMLSchema" xmlns:p="http://schemas.microsoft.com/office/2006/metadata/properties" xmlns:ns2="3902e3d2-857f-4b6d-a44c-c9f8f44553e0" xmlns:ns3="0ef6d2c1-42d3-4435-81de-ee19cffaf798" targetNamespace="http://schemas.microsoft.com/office/2006/metadata/properties" ma:root="true" ma:fieldsID="a1a6ec98956b07eb7bf6111d0ab699c8" ns2:_="" ns3:_="">
    <xsd:import namespace="3902e3d2-857f-4b6d-a44c-c9f8f44553e0"/>
    <xsd:import namespace="0ef6d2c1-42d3-4435-81de-ee19cffaf79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02e3d2-857f-4b6d-a44c-c9f8f4455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f6d2c1-42d3-4435-81de-ee19cffaf79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55cffcf-26bc-4e8c-a34b-e392ce438fab}" ma:internalName="TaxCatchAll" ma:showField="CatchAllData" ma:web="0ef6d2c1-42d3-4435-81de-ee19cffaf79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8A1532-FE6C-41F7-A372-156831E11EB3}">
  <ds:schemaRefs>
    <ds:schemaRef ds:uri="http://schemas.microsoft.com/sharepoint/v3/contenttype/forms"/>
  </ds:schemaRefs>
</ds:datastoreItem>
</file>

<file path=customXml/itemProps2.xml><?xml version="1.0" encoding="utf-8"?>
<ds:datastoreItem xmlns:ds="http://schemas.openxmlformats.org/officeDocument/2006/customXml" ds:itemID="{E07918D0-4617-43CE-9345-EB7F9C2F1DD1}">
  <ds:schemaRefs>
    <ds:schemaRef ds:uri="http://purl.org/dc/dcmitype/"/>
    <ds:schemaRef ds:uri="http://schemas.microsoft.com/office/2006/documentManagement/types"/>
    <ds:schemaRef ds:uri="0ef6d2c1-42d3-4435-81de-ee19cffaf798"/>
    <ds:schemaRef ds:uri="http://schemas.microsoft.com/office/2006/metadata/properties"/>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3902e3d2-857f-4b6d-a44c-c9f8f44553e0"/>
  </ds:schemaRefs>
</ds:datastoreItem>
</file>

<file path=customXml/itemProps3.xml><?xml version="1.0" encoding="utf-8"?>
<ds:datastoreItem xmlns:ds="http://schemas.openxmlformats.org/officeDocument/2006/customXml" ds:itemID="{4C246212-9DA7-4296-8752-82B503F7FFCD}">
  <ds:schemaRefs>
    <ds:schemaRef ds:uri="0ef6d2c1-42d3-4435-81de-ee19cffaf798"/>
    <ds:schemaRef ds:uri="3902e3d2-857f-4b6d-a44c-c9f8f4455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992deae9-1c4c-42c8-a310-5088af55ba74}" enabled="0" method="" siteId="{992deae9-1c4c-42c8-a310-5088af55ba74}" removed="1"/>
</clbl:labelList>
</file>

<file path=docProps/app.xml><?xml version="1.0" encoding="utf-8"?>
<Properties xmlns="http://schemas.openxmlformats.org/officeDocument/2006/extended-properties" xmlns:vt="http://schemas.openxmlformats.org/officeDocument/2006/docPropsVTypes">
  <Template>NHDES - old</Template>
  <TotalTime>46</TotalTime>
  <Words>3422</Words>
  <Application>Microsoft Macintosh PowerPoint</Application>
  <PresentationFormat>Widescreen</PresentationFormat>
  <Paragraphs>431</Paragraphs>
  <Slides>27</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Corbel</vt:lpstr>
      <vt:lpstr>Montserrat</vt:lpstr>
      <vt:lpstr>Symbol</vt:lpstr>
      <vt:lpstr>Wingdings</vt:lpstr>
      <vt:lpstr>NHDES</vt:lpstr>
      <vt:lpstr>Spring Update June 5th 5:30 –6:45 PM  June 6th 12:00 – 1:15 PM  NH's work under EPA Climate Pollution Reduction Grant (CPRG) </vt:lpstr>
      <vt:lpstr>Welcome – Thank you for being here! </vt:lpstr>
      <vt:lpstr>A FEW REMINDERS… We have formatted today to share updates and gather your questions.  Our time will move quickly.</vt:lpstr>
      <vt:lpstr>Today’s Agenda:</vt:lpstr>
      <vt:lpstr>Activity: Mentimeter</vt:lpstr>
      <vt:lpstr>Climate Pollution Reduction Grants (CPRG) U.S. EPA funding to help NHDES draft Climate Action Plans  and implement greenhouse gas (GHG) reduction measures</vt:lpstr>
      <vt:lpstr>The Core NHDES CPRG team  (contact us at: cprg@des.nh.gov)</vt:lpstr>
      <vt:lpstr>The Justice40 Initiative:   “the Federal Government has made it a goal that 40 percent of the overall benefits of certain Federal investments flow to disadvantaged communities that are marginalized, underserved, and overburdened by pollution” </vt:lpstr>
      <vt:lpstr>First Round of Engagement</vt:lpstr>
      <vt:lpstr>Overview of PCAP Engagement Efforts</vt:lpstr>
      <vt:lpstr>In-Person Community Engagement facilitated by NH Listens </vt:lpstr>
      <vt:lpstr>Virtual Community Engagement facilitated by  NH Listens </vt:lpstr>
      <vt:lpstr>Activity: Zoom Q&amp;A</vt:lpstr>
      <vt:lpstr>What We're Hearing and Learning </vt:lpstr>
      <vt:lpstr>New Hampshire Priority Climate Action Plan (submitted to EPA &amp; published March 1, 2024)</vt:lpstr>
      <vt:lpstr>Implementation Grants for Measures in a PCAP</vt:lpstr>
      <vt:lpstr>Implementation Grants for PCAP Measures</vt:lpstr>
      <vt:lpstr>PCAP Measures and Implementation Grant applications </vt:lpstr>
      <vt:lpstr>Next Steps under the Climate Pollution Reduction Grants</vt:lpstr>
      <vt:lpstr>Preparing for the Comprehensive Climate Action Plan (CCAP)  - Due August 2025 - Building on the PCAP work</vt:lpstr>
      <vt:lpstr>PCAP Measures and Distribution of Implementation Grant Funds </vt:lpstr>
      <vt:lpstr>Core NHDES CPRG team  (contact us at: cprg@des.nh.gov)</vt:lpstr>
      <vt:lpstr>Q &amp; A Session</vt:lpstr>
      <vt:lpstr>Activity: Continued engagement</vt:lpstr>
      <vt:lpstr>Contact our Team</vt:lpstr>
      <vt:lpstr>For more information:</vt:lpstr>
      <vt:lpstr>MORE Q &amp; 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Pollution Reduction Grant  (CPRG) Update</dc:title>
  <dc:creator>Yuengling, Kurt</dc:creator>
  <cp:lastModifiedBy>Carrie Portrie</cp:lastModifiedBy>
  <cp:revision>2</cp:revision>
  <dcterms:created xsi:type="dcterms:W3CDTF">2024-04-29T17:00:05Z</dcterms:created>
  <dcterms:modified xsi:type="dcterms:W3CDTF">2024-07-16T18:24:31Z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0x01010081860B1CE9AFE346BE3DD65F0DC3D47A</vt:lpwstr>
  </property>
  <property fmtid="{D5CDD505-2E9C-101B-9397-08002B2CF9AE}" pid="3" name="MediaServiceImageTags">
    <vt:lpwstr/>
  </property>
</Properties>
</file>